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8"/>
  </p:notesMasterIdLst>
  <p:sldIdLst>
    <p:sldId id="663" r:id="rId2"/>
    <p:sldId id="322" r:id="rId3"/>
    <p:sldId id="323" r:id="rId4"/>
    <p:sldId id="759" r:id="rId5"/>
    <p:sldId id="820" r:id="rId6"/>
    <p:sldId id="786" r:id="rId7"/>
    <p:sldId id="758" r:id="rId8"/>
    <p:sldId id="788" r:id="rId9"/>
    <p:sldId id="787" r:id="rId10"/>
    <p:sldId id="301" r:id="rId11"/>
    <p:sldId id="762" r:id="rId12"/>
    <p:sldId id="760" r:id="rId13"/>
    <p:sldId id="764" r:id="rId14"/>
    <p:sldId id="763" r:id="rId15"/>
    <p:sldId id="807" r:id="rId16"/>
    <p:sldId id="806" r:id="rId17"/>
    <p:sldId id="805" r:id="rId18"/>
    <p:sldId id="808" r:id="rId19"/>
    <p:sldId id="766" r:id="rId20"/>
    <p:sldId id="767" r:id="rId21"/>
    <p:sldId id="776" r:id="rId22"/>
    <p:sldId id="777" r:id="rId23"/>
    <p:sldId id="825" r:id="rId24"/>
    <p:sldId id="824" r:id="rId25"/>
    <p:sldId id="822" r:id="rId26"/>
    <p:sldId id="771" r:id="rId27"/>
    <p:sldId id="775" r:id="rId28"/>
    <p:sldId id="742" r:id="rId29"/>
    <p:sldId id="781" r:id="rId30"/>
    <p:sldId id="782" r:id="rId31"/>
    <p:sldId id="784" r:id="rId32"/>
    <p:sldId id="770" r:id="rId33"/>
    <p:sldId id="768" r:id="rId34"/>
    <p:sldId id="796" r:id="rId35"/>
    <p:sldId id="797" r:id="rId36"/>
    <p:sldId id="798" r:id="rId37"/>
    <p:sldId id="801" r:id="rId38"/>
    <p:sldId id="799" r:id="rId39"/>
    <p:sldId id="800" r:id="rId40"/>
    <p:sldId id="802" r:id="rId41"/>
    <p:sldId id="821" r:id="rId42"/>
    <p:sldId id="769" r:id="rId43"/>
    <p:sldId id="757" r:id="rId44"/>
    <p:sldId id="755" r:id="rId45"/>
    <p:sldId id="756" r:id="rId46"/>
    <p:sldId id="772" r:id="rId47"/>
    <p:sldId id="774" r:id="rId48"/>
    <p:sldId id="789" r:id="rId49"/>
    <p:sldId id="790" r:id="rId50"/>
    <p:sldId id="791" r:id="rId51"/>
    <p:sldId id="792" r:id="rId52"/>
    <p:sldId id="795" r:id="rId53"/>
    <p:sldId id="793" r:id="rId54"/>
    <p:sldId id="794" r:id="rId55"/>
    <p:sldId id="752" r:id="rId56"/>
    <p:sldId id="746" r:id="rId57"/>
    <p:sldId id="750" r:id="rId58"/>
    <p:sldId id="754" r:id="rId59"/>
    <p:sldId id="748" r:id="rId60"/>
    <p:sldId id="823" r:id="rId61"/>
    <p:sldId id="753" r:id="rId62"/>
    <p:sldId id="747" r:id="rId63"/>
    <p:sldId id="811" r:id="rId64"/>
    <p:sldId id="810" r:id="rId65"/>
    <p:sldId id="749" r:id="rId66"/>
    <p:sldId id="817" r:id="rId67"/>
    <p:sldId id="814" r:id="rId68"/>
    <p:sldId id="812" r:id="rId69"/>
    <p:sldId id="816" r:id="rId70"/>
    <p:sldId id="809" r:id="rId71"/>
    <p:sldId id="815" r:id="rId72"/>
    <p:sldId id="818" r:id="rId73"/>
    <p:sldId id="819" r:id="rId74"/>
    <p:sldId id="803" r:id="rId75"/>
    <p:sldId id="804" r:id="rId76"/>
    <p:sldId id="740" r:id="rId77"/>
  </p:sldIdLst>
  <p:sldSz cx="9144000" cy="5143500" type="screen16x9"/>
  <p:notesSz cx="6858000" cy="9144000"/>
  <p:defaultTextStyle>
    <a:defPPr>
      <a:defRPr lang="en-US"/>
    </a:defPPr>
    <a:lvl1pPr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E00"/>
    <a:srgbClr val="FF298A"/>
    <a:srgbClr val="FFF5C9"/>
    <a:srgbClr val="E5D7AF"/>
    <a:srgbClr val="871D8E"/>
    <a:srgbClr val="92BC57"/>
    <a:srgbClr val="92BC56"/>
    <a:srgbClr val="80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88"/>
    <p:restoredTop sz="88449" autoAdjust="0"/>
  </p:normalViewPr>
  <p:slideViewPr>
    <p:cSldViewPr>
      <p:cViewPr varScale="1">
        <p:scale>
          <a:sx n="74" d="100"/>
          <a:sy n="74" d="100"/>
        </p:scale>
        <p:origin x="56" y="244"/>
      </p:cViewPr>
      <p:guideLst>
        <p:guide orient="horz" pos="1620"/>
        <p:guide pos="2880"/>
      </p:guideLst>
    </p:cSldViewPr>
  </p:slideViewPr>
  <p:notesTextViewPr>
    <p:cViewPr>
      <p:scale>
        <a:sx n="1" d="1"/>
        <a:sy n="1" d="1"/>
      </p:scale>
      <p:origin x="0" y="0"/>
    </p:cViewPr>
  </p:notesTextViewPr>
  <p:sorterViewPr>
    <p:cViewPr>
      <p:scale>
        <a:sx n="100" d="100"/>
        <a:sy n="100" d="100"/>
      </p:scale>
      <p:origin x="0" y="-20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oleObject" Target="file:///\\Users\gsd1\Dropbox%20(Partners%20HealthCare)\working%20version%202022AssessingBurnoutAmon-2022Responses_DATA_2022-02-25_1051-%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gsd1\Dropbox%20(Partners%20HealthCare)\working%20version%202022AssessingBurnoutAmon-2022Responses_DATA_2022-02-25_1051-%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gsd1\Dropbox%20(Partners%20HealthCare)\working%20version%202022AssessingBurnoutAmon-2022Responses_DATA_2022-02-25_1051-%2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gsd1\Dropbox%20(Partners%20HealthCare)\working%20version%202022AssessingBurnoutAmon-2022Responses_DATA_2022-02-25_1051-%2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gsd1\Dropbox%20(Partners%20HealthCare)\working%20version%202022AssessingBurnoutAmon-2022Responses_DATA_2022-02-25_1051-%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Years</a:t>
            </a:r>
            <a:r>
              <a:rPr lang="en-US" baseline="0" dirty="0"/>
              <a:t> of Service</a:t>
            </a:r>
            <a:endParaRPr lang="en-US" dirty="0"/>
          </a:p>
        </c:rich>
      </c:tx>
      <c:layout>
        <c:manualLayout>
          <c:xMode val="edge"/>
          <c:yMode val="edge"/>
          <c:x val="0.36651977451682177"/>
          <c:y val="2.0833333333333332E-2"/>
        </c:manualLayout>
      </c:layout>
      <c:overlay val="0"/>
    </c:title>
    <c:autoTitleDeleted val="0"/>
    <c:plotArea>
      <c:layout/>
      <c:barChart>
        <c:barDir val="col"/>
        <c:grouping val="clustered"/>
        <c:varyColors val="0"/>
        <c:ser>
          <c:idx val="0"/>
          <c:order val="0"/>
          <c:tx>
            <c:v>Frequency</c:v>
          </c:tx>
          <c:spPr>
            <a:solidFill>
              <a:srgbClr val="0070C0"/>
            </a:solidFill>
          </c:spPr>
          <c:invertIfNegative val="0"/>
          <c:cat>
            <c:strRef>
              <c:f>Sheet1!$I$37:$I$42</c:f>
              <c:strCache>
                <c:ptCount val="6"/>
                <c:pt idx="0">
                  <c:v>2</c:v>
                </c:pt>
                <c:pt idx="1">
                  <c:v>5</c:v>
                </c:pt>
                <c:pt idx="2">
                  <c:v>10</c:v>
                </c:pt>
                <c:pt idx="3">
                  <c:v>15</c:v>
                </c:pt>
                <c:pt idx="4">
                  <c:v>20</c:v>
                </c:pt>
                <c:pt idx="5">
                  <c:v>More</c:v>
                </c:pt>
              </c:strCache>
            </c:strRef>
          </c:cat>
          <c:val>
            <c:numRef>
              <c:f>Sheet1!$J$37:$J$42</c:f>
              <c:numCache>
                <c:formatCode>General</c:formatCode>
                <c:ptCount val="6"/>
                <c:pt idx="0">
                  <c:v>14</c:v>
                </c:pt>
                <c:pt idx="1">
                  <c:v>26</c:v>
                </c:pt>
                <c:pt idx="2">
                  <c:v>25</c:v>
                </c:pt>
                <c:pt idx="3">
                  <c:v>17</c:v>
                </c:pt>
                <c:pt idx="4">
                  <c:v>15</c:v>
                </c:pt>
                <c:pt idx="5">
                  <c:v>14</c:v>
                </c:pt>
              </c:numCache>
            </c:numRef>
          </c:val>
          <c:extLst>
            <c:ext xmlns:c16="http://schemas.microsoft.com/office/drawing/2014/chart" uri="{C3380CC4-5D6E-409C-BE32-E72D297353CC}">
              <c16:uniqueId val="{00000000-2EE3-0246-A9C8-17768DE66C3F}"/>
            </c:ext>
          </c:extLst>
        </c:ser>
        <c:dLbls>
          <c:showLegendKey val="0"/>
          <c:showVal val="0"/>
          <c:showCatName val="0"/>
          <c:showSerName val="0"/>
          <c:showPercent val="0"/>
          <c:showBubbleSize val="0"/>
        </c:dLbls>
        <c:gapWidth val="150"/>
        <c:axId val="1447852735"/>
        <c:axId val="1438295823"/>
      </c:barChart>
      <c:catAx>
        <c:axId val="1447852735"/>
        <c:scaling>
          <c:orientation val="minMax"/>
        </c:scaling>
        <c:delete val="0"/>
        <c:axPos val="b"/>
        <c:title>
          <c:tx>
            <c:rich>
              <a:bodyPr/>
              <a:lstStyle/>
              <a:p>
                <a:pPr>
                  <a:defRPr/>
                </a:pPr>
                <a:r>
                  <a:rPr lang="en-US"/>
                  <a:t>Years</a:t>
                </a:r>
              </a:p>
            </c:rich>
          </c:tx>
          <c:overlay val="0"/>
        </c:title>
        <c:numFmt formatCode="General" sourceLinked="1"/>
        <c:majorTickMark val="out"/>
        <c:minorTickMark val="none"/>
        <c:tickLblPos val="nextTo"/>
        <c:crossAx val="1438295823"/>
        <c:crosses val="autoZero"/>
        <c:auto val="1"/>
        <c:lblAlgn val="ctr"/>
        <c:lblOffset val="100"/>
        <c:noMultiLvlLbl val="0"/>
      </c:catAx>
      <c:valAx>
        <c:axId val="1438295823"/>
        <c:scaling>
          <c:orientation val="minMax"/>
        </c:scaling>
        <c:delete val="0"/>
        <c:axPos val="l"/>
        <c:title>
          <c:tx>
            <c:rich>
              <a:bodyPr/>
              <a:lstStyle/>
              <a:p>
                <a:pPr>
                  <a:defRPr/>
                </a:pPr>
                <a:r>
                  <a:rPr lang="en-US"/>
                  <a:t>Frequency</a:t>
                </a:r>
              </a:p>
            </c:rich>
          </c:tx>
          <c:overlay val="0"/>
        </c:title>
        <c:numFmt formatCode="General" sourceLinked="1"/>
        <c:majorTickMark val="out"/>
        <c:minorTickMark val="none"/>
        <c:tickLblPos val="nextTo"/>
        <c:crossAx val="1447852735"/>
        <c:crosses val="autoZero"/>
        <c:crossBetween val="between"/>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c:spPr>
  <c:txPr>
    <a:bodyPr/>
    <a:lstStyle/>
    <a:p>
      <a:pPr>
        <a:defRPr sz="16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Frequency</c:v>
          </c:tx>
          <c:spPr>
            <a:solidFill>
              <a:srgbClr val="FF0000"/>
            </a:solidFill>
          </c:spPr>
          <c:invertIfNegative val="0"/>
          <c:cat>
            <c:strRef>
              <c:f>Sheet7!$H$3:$H$13</c:f>
              <c:strCache>
                <c:ptCount val="11"/>
                <c:pt idx="0">
                  <c:v>1</c:v>
                </c:pt>
                <c:pt idx="1">
                  <c:v>3.9</c:v>
                </c:pt>
                <c:pt idx="2">
                  <c:v>6.8</c:v>
                </c:pt>
                <c:pt idx="3">
                  <c:v>9.7</c:v>
                </c:pt>
                <c:pt idx="4">
                  <c:v>12.6</c:v>
                </c:pt>
                <c:pt idx="5">
                  <c:v>15.5</c:v>
                </c:pt>
                <c:pt idx="6">
                  <c:v>18.4</c:v>
                </c:pt>
                <c:pt idx="7">
                  <c:v>21.3</c:v>
                </c:pt>
                <c:pt idx="8">
                  <c:v>24.2</c:v>
                </c:pt>
                <c:pt idx="9">
                  <c:v>27.1</c:v>
                </c:pt>
                <c:pt idx="10">
                  <c:v>More</c:v>
                </c:pt>
              </c:strCache>
            </c:strRef>
          </c:cat>
          <c:val>
            <c:numRef>
              <c:f>Sheet7!$I$3:$I$13</c:f>
              <c:numCache>
                <c:formatCode>General</c:formatCode>
                <c:ptCount val="11"/>
                <c:pt idx="0">
                  <c:v>1</c:v>
                </c:pt>
                <c:pt idx="1">
                  <c:v>7</c:v>
                </c:pt>
                <c:pt idx="2">
                  <c:v>15</c:v>
                </c:pt>
                <c:pt idx="3">
                  <c:v>6</c:v>
                </c:pt>
                <c:pt idx="4">
                  <c:v>10</c:v>
                </c:pt>
                <c:pt idx="5">
                  <c:v>16</c:v>
                </c:pt>
                <c:pt idx="6">
                  <c:v>7</c:v>
                </c:pt>
                <c:pt idx="7">
                  <c:v>16</c:v>
                </c:pt>
                <c:pt idx="8">
                  <c:v>18</c:v>
                </c:pt>
                <c:pt idx="9">
                  <c:v>7</c:v>
                </c:pt>
                <c:pt idx="10">
                  <c:v>7</c:v>
                </c:pt>
              </c:numCache>
            </c:numRef>
          </c:val>
          <c:extLst>
            <c:ext xmlns:c16="http://schemas.microsoft.com/office/drawing/2014/chart" uri="{C3380CC4-5D6E-409C-BE32-E72D297353CC}">
              <c16:uniqueId val="{00000000-A4CA-BD4B-99AC-9588FB20FEF9}"/>
            </c:ext>
          </c:extLst>
        </c:ser>
        <c:dLbls>
          <c:showLegendKey val="0"/>
          <c:showVal val="0"/>
          <c:showCatName val="0"/>
          <c:showSerName val="0"/>
          <c:showPercent val="0"/>
          <c:showBubbleSize val="0"/>
        </c:dLbls>
        <c:gapWidth val="150"/>
        <c:axId val="1384597327"/>
        <c:axId val="1443910783"/>
      </c:barChart>
      <c:catAx>
        <c:axId val="1384597327"/>
        <c:scaling>
          <c:orientation val="minMax"/>
        </c:scaling>
        <c:delete val="0"/>
        <c:axPos val="b"/>
        <c:title>
          <c:tx>
            <c:rich>
              <a:bodyPr/>
              <a:lstStyle/>
              <a:p>
                <a:pPr>
                  <a:defRPr/>
                </a:pPr>
                <a:r>
                  <a:rPr lang="en-US" dirty="0"/>
                  <a:t>Years</a:t>
                </a:r>
              </a:p>
            </c:rich>
          </c:tx>
          <c:overlay val="0"/>
        </c:title>
        <c:numFmt formatCode="General" sourceLinked="1"/>
        <c:majorTickMark val="out"/>
        <c:minorTickMark val="none"/>
        <c:tickLblPos val="nextTo"/>
        <c:txPr>
          <a:bodyPr/>
          <a:lstStyle/>
          <a:p>
            <a:pPr>
              <a:defRPr sz="1500" baseline="0">
                <a:latin typeface="Arial" panose="020B0604020202020204" pitchFamily="34" charset="0"/>
              </a:defRPr>
            </a:pPr>
            <a:endParaRPr lang="en-US"/>
          </a:p>
        </c:txPr>
        <c:crossAx val="1443910783"/>
        <c:crosses val="autoZero"/>
        <c:auto val="1"/>
        <c:lblAlgn val="ctr"/>
        <c:lblOffset val="100"/>
        <c:noMultiLvlLbl val="0"/>
      </c:catAx>
      <c:valAx>
        <c:axId val="1443910783"/>
        <c:scaling>
          <c:orientation val="minMax"/>
        </c:scaling>
        <c:delete val="0"/>
        <c:axPos val="l"/>
        <c:title>
          <c:tx>
            <c:rich>
              <a:bodyPr/>
              <a:lstStyle/>
              <a:p>
                <a:pPr>
                  <a:defRPr/>
                </a:pPr>
                <a:r>
                  <a:rPr lang="en-US" sz="1500" baseline="0" dirty="0">
                    <a:latin typeface="Arial" panose="020B0604020202020204" pitchFamily="34" charset="0"/>
                  </a:rPr>
                  <a:t>Exhaustion Score</a:t>
                </a:r>
              </a:p>
              <a:p>
                <a:pPr>
                  <a:defRPr/>
                </a:pPr>
                <a:endParaRPr lang="en-US" dirty="0"/>
              </a:p>
            </c:rich>
          </c:tx>
          <c:overlay val="0"/>
        </c:title>
        <c:numFmt formatCode="General" sourceLinked="1"/>
        <c:majorTickMark val="out"/>
        <c:minorTickMark val="none"/>
        <c:tickLblPos val="nextTo"/>
        <c:txPr>
          <a:bodyPr/>
          <a:lstStyle/>
          <a:p>
            <a:pPr>
              <a:defRPr sz="1500" baseline="0">
                <a:latin typeface="Arial" panose="020B0604020202020204" pitchFamily="34" charset="0"/>
              </a:defRPr>
            </a:pPr>
            <a:endParaRPr lang="en-US"/>
          </a:p>
        </c:txPr>
        <c:crossAx val="1384597327"/>
        <c:crosses val="autoZero"/>
        <c:crossBetween val="between"/>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Frequency</c:v>
          </c:tx>
          <c:spPr>
            <a:solidFill>
              <a:srgbClr val="FF0000"/>
            </a:solidFill>
          </c:spPr>
          <c:invertIfNegative val="0"/>
          <c:cat>
            <c:strRef>
              <c:f>Sheet7!$H$31:$H$41</c:f>
              <c:strCache>
                <c:ptCount val="11"/>
                <c:pt idx="0">
                  <c:v>0</c:v>
                </c:pt>
                <c:pt idx="1">
                  <c:v>3</c:v>
                </c:pt>
                <c:pt idx="2">
                  <c:v>6</c:v>
                </c:pt>
                <c:pt idx="3">
                  <c:v>9</c:v>
                </c:pt>
                <c:pt idx="4">
                  <c:v>12</c:v>
                </c:pt>
                <c:pt idx="5">
                  <c:v>15</c:v>
                </c:pt>
                <c:pt idx="6">
                  <c:v>18</c:v>
                </c:pt>
                <c:pt idx="7">
                  <c:v>21</c:v>
                </c:pt>
                <c:pt idx="8">
                  <c:v>24</c:v>
                </c:pt>
                <c:pt idx="9">
                  <c:v>27</c:v>
                </c:pt>
                <c:pt idx="10">
                  <c:v>More</c:v>
                </c:pt>
              </c:strCache>
            </c:strRef>
          </c:cat>
          <c:val>
            <c:numRef>
              <c:f>Sheet7!$I$31:$I$41</c:f>
              <c:numCache>
                <c:formatCode>General</c:formatCode>
                <c:ptCount val="11"/>
                <c:pt idx="0">
                  <c:v>4</c:v>
                </c:pt>
                <c:pt idx="1">
                  <c:v>14</c:v>
                </c:pt>
                <c:pt idx="2">
                  <c:v>9</c:v>
                </c:pt>
                <c:pt idx="3">
                  <c:v>18</c:v>
                </c:pt>
                <c:pt idx="4">
                  <c:v>12</c:v>
                </c:pt>
                <c:pt idx="5">
                  <c:v>12</c:v>
                </c:pt>
                <c:pt idx="6">
                  <c:v>11</c:v>
                </c:pt>
                <c:pt idx="7">
                  <c:v>7</c:v>
                </c:pt>
                <c:pt idx="8">
                  <c:v>10</c:v>
                </c:pt>
                <c:pt idx="9">
                  <c:v>8</c:v>
                </c:pt>
                <c:pt idx="10">
                  <c:v>5</c:v>
                </c:pt>
              </c:numCache>
            </c:numRef>
          </c:val>
          <c:extLst>
            <c:ext xmlns:c16="http://schemas.microsoft.com/office/drawing/2014/chart" uri="{C3380CC4-5D6E-409C-BE32-E72D297353CC}">
              <c16:uniqueId val="{00000000-6DD3-0E4A-99CE-D18B774B3C6D}"/>
            </c:ext>
          </c:extLst>
        </c:ser>
        <c:dLbls>
          <c:showLegendKey val="0"/>
          <c:showVal val="0"/>
          <c:showCatName val="0"/>
          <c:showSerName val="0"/>
          <c:showPercent val="0"/>
          <c:showBubbleSize val="0"/>
        </c:dLbls>
        <c:gapWidth val="150"/>
        <c:axId val="1450405487"/>
        <c:axId val="1490432319"/>
      </c:barChart>
      <c:catAx>
        <c:axId val="1450405487"/>
        <c:scaling>
          <c:orientation val="minMax"/>
        </c:scaling>
        <c:delete val="0"/>
        <c:axPos val="b"/>
        <c:numFmt formatCode="General" sourceLinked="1"/>
        <c:majorTickMark val="out"/>
        <c:minorTickMark val="none"/>
        <c:tickLblPos val="nextTo"/>
        <c:txPr>
          <a:bodyPr/>
          <a:lstStyle/>
          <a:p>
            <a:pPr>
              <a:defRPr sz="1500" baseline="0">
                <a:latin typeface="Arial" panose="020B0604020202020204" pitchFamily="34" charset="0"/>
              </a:defRPr>
            </a:pPr>
            <a:endParaRPr lang="en-US"/>
          </a:p>
        </c:txPr>
        <c:crossAx val="1490432319"/>
        <c:crosses val="autoZero"/>
        <c:auto val="1"/>
        <c:lblAlgn val="ctr"/>
        <c:lblOffset val="100"/>
        <c:noMultiLvlLbl val="0"/>
      </c:catAx>
      <c:valAx>
        <c:axId val="1490432319"/>
        <c:scaling>
          <c:orientation val="minMax"/>
        </c:scaling>
        <c:delete val="0"/>
        <c:axPos val="l"/>
        <c:title>
          <c:tx>
            <c:rich>
              <a:bodyPr/>
              <a:lstStyle/>
              <a:p>
                <a:pPr>
                  <a:defRPr sz="1500" baseline="0">
                    <a:latin typeface="Arial" panose="020B0604020202020204" pitchFamily="34" charset="0"/>
                  </a:defRPr>
                </a:pPr>
                <a:r>
                  <a:rPr lang="en-US" sz="1500" baseline="0" dirty="0">
                    <a:latin typeface="Arial" panose="020B0604020202020204" pitchFamily="34" charset="0"/>
                  </a:rPr>
                  <a:t>Cynicism</a:t>
                </a:r>
              </a:p>
            </c:rich>
          </c:tx>
          <c:overlay val="0"/>
        </c:title>
        <c:numFmt formatCode="General" sourceLinked="1"/>
        <c:majorTickMark val="out"/>
        <c:minorTickMark val="none"/>
        <c:tickLblPos val="nextTo"/>
        <c:crossAx val="1450405487"/>
        <c:crosses val="autoZero"/>
        <c:crossBetween val="between"/>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Frequency</c:v>
          </c:tx>
          <c:spPr>
            <a:solidFill>
              <a:srgbClr val="FF0000"/>
            </a:solidFill>
          </c:spPr>
          <c:invertIfNegative val="0"/>
          <c:cat>
            <c:strRef>
              <c:f>Sheet7!$H$31:$H$41</c:f>
              <c:strCache>
                <c:ptCount val="11"/>
                <c:pt idx="0">
                  <c:v>0</c:v>
                </c:pt>
                <c:pt idx="1">
                  <c:v>3</c:v>
                </c:pt>
                <c:pt idx="2">
                  <c:v>6</c:v>
                </c:pt>
                <c:pt idx="3">
                  <c:v>9</c:v>
                </c:pt>
                <c:pt idx="4">
                  <c:v>12</c:v>
                </c:pt>
                <c:pt idx="5">
                  <c:v>15</c:v>
                </c:pt>
                <c:pt idx="6">
                  <c:v>18</c:v>
                </c:pt>
                <c:pt idx="7">
                  <c:v>21</c:v>
                </c:pt>
                <c:pt idx="8">
                  <c:v>24</c:v>
                </c:pt>
                <c:pt idx="9">
                  <c:v>27</c:v>
                </c:pt>
                <c:pt idx="10">
                  <c:v>More</c:v>
                </c:pt>
              </c:strCache>
            </c:strRef>
          </c:cat>
          <c:val>
            <c:numRef>
              <c:f>Sheet7!$I$31:$I$41</c:f>
              <c:numCache>
                <c:formatCode>General</c:formatCode>
                <c:ptCount val="11"/>
                <c:pt idx="0">
                  <c:v>4</c:v>
                </c:pt>
                <c:pt idx="1">
                  <c:v>14</c:v>
                </c:pt>
                <c:pt idx="2">
                  <c:v>9</c:v>
                </c:pt>
                <c:pt idx="3">
                  <c:v>18</c:v>
                </c:pt>
                <c:pt idx="4">
                  <c:v>12</c:v>
                </c:pt>
                <c:pt idx="5">
                  <c:v>12</c:v>
                </c:pt>
                <c:pt idx="6">
                  <c:v>11</c:v>
                </c:pt>
                <c:pt idx="7">
                  <c:v>7</c:v>
                </c:pt>
                <c:pt idx="8">
                  <c:v>10</c:v>
                </c:pt>
                <c:pt idx="9">
                  <c:v>8</c:v>
                </c:pt>
                <c:pt idx="10">
                  <c:v>5</c:v>
                </c:pt>
              </c:numCache>
            </c:numRef>
          </c:val>
          <c:extLst>
            <c:ext xmlns:c16="http://schemas.microsoft.com/office/drawing/2014/chart" uri="{C3380CC4-5D6E-409C-BE32-E72D297353CC}">
              <c16:uniqueId val="{00000000-6DD3-0E4A-99CE-D18B774B3C6D}"/>
            </c:ext>
          </c:extLst>
        </c:ser>
        <c:dLbls>
          <c:showLegendKey val="0"/>
          <c:showVal val="0"/>
          <c:showCatName val="0"/>
          <c:showSerName val="0"/>
          <c:showPercent val="0"/>
          <c:showBubbleSize val="0"/>
        </c:dLbls>
        <c:gapWidth val="150"/>
        <c:axId val="1450405487"/>
        <c:axId val="1490432319"/>
      </c:barChart>
      <c:catAx>
        <c:axId val="1450405487"/>
        <c:scaling>
          <c:orientation val="minMax"/>
        </c:scaling>
        <c:delete val="0"/>
        <c:axPos val="b"/>
        <c:numFmt formatCode="General" sourceLinked="1"/>
        <c:majorTickMark val="out"/>
        <c:minorTickMark val="none"/>
        <c:tickLblPos val="nextTo"/>
        <c:txPr>
          <a:bodyPr/>
          <a:lstStyle/>
          <a:p>
            <a:pPr>
              <a:defRPr sz="1500" baseline="0">
                <a:latin typeface="Arial" panose="020B0604020202020204" pitchFamily="34" charset="0"/>
              </a:defRPr>
            </a:pPr>
            <a:endParaRPr lang="en-US"/>
          </a:p>
        </c:txPr>
        <c:crossAx val="1490432319"/>
        <c:crosses val="autoZero"/>
        <c:auto val="1"/>
        <c:lblAlgn val="ctr"/>
        <c:lblOffset val="100"/>
        <c:noMultiLvlLbl val="0"/>
      </c:catAx>
      <c:valAx>
        <c:axId val="1490432319"/>
        <c:scaling>
          <c:orientation val="minMax"/>
        </c:scaling>
        <c:delete val="0"/>
        <c:axPos val="l"/>
        <c:title>
          <c:tx>
            <c:rich>
              <a:bodyPr/>
              <a:lstStyle/>
              <a:p>
                <a:pPr>
                  <a:defRPr sz="1500" baseline="0">
                    <a:latin typeface="Arial" panose="020B0604020202020204" pitchFamily="34" charset="0"/>
                  </a:defRPr>
                </a:pPr>
                <a:r>
                  <a:rPr lang="en-US" sz="1500" baseline="0" dirty="0">
                    <a:latin typeface="Arial" panose="020B0604020202020204" pitchFamily="34" charset="0"/>
                  </a:rPr>
                  <a:t>Cynicism</a:t>
                </a:r>
              </a:p>
            </c:rich>
          </c:tx>
          <c:overlay val="0"/>
        </c:title>
        <c:numFmt formatCode="General" sourceLinked="1"/>
        <c:majorTickMark val="out"/>
        <c:minorTickMark val="none"/>
        <c:tickLblPos val="nextTo"/>
        <c:crossAx val="1450405487"/>
        <c:crosses val="autoZero"/>
        <c:crossBetween val="between"/>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Frequency</c:v>
          </c:tx>
          <c:spPr>
            <a:solidFill>
              <a:srgbClr val="00B050"/>
            </a:solidFill>
          </c:spPr>
          <c:invertIfNegative val="0"/>
          <c:cat>
            <c:strRef>
              <c:f>Sheet7!$H$17:$H$27</c:f>
              <c:strCache>
                <c:ptCount val="11"/>
                <c:pt idx="0">
                  <c:v>9</c:v>
                </c:pt>
                <c:pt idx="1">
                  <c:v>11.7</c:v>
                </c:pt>
                <c:pt idx="2">
                  <c:v>14.4</c:v>
                </c:pt>
                <c:pt idx="3">
                  <c:v>17.1</c:v>
                </c:pt>
                <c:pt idx="4">
                  <c:v>19.8</c:v>
                </c:pt>
                <c:pt idx="5">
                  <c:v>22.5</c:v>
                </c:pt>
                <c:pt idx="6">
                  <c:v>25.2</c:v>
                </c:pt>
                <c:pt idx="7">
                  <c:v>27.9</c:v>
                </c:pt>
                <c:pt idx="8">
                  <c:v>30.6</c:v>
                </c:pt>
                <c:pt idx="9">
                  <c:v>33.3</c:v>
                </c:pt>
                <c:pt idx="10">
                  <c:v>More</c:v>
                </c:pt>
              </c:strCache>
            </c:strRef>
          </c:cat>
          <c:val>
            <c:numRef>
              <c:f>Sheet7!$I$17:$I$27</c:f>
              <c:numCache>
                <c:formatCode>General</c:formatCode>
                <c:ptCount val="11"/>
                <c:pt idx="0">
                  <c:v>1</c:v>
                </c:pt>
                <c:pt idx="1">
                  <c:v>1</c:v>
                </c:pt>
                <c:pt idx="2">
                  <c:v>0</c:v>
                </c:pt>
                <c:pt idx="3">
                  <c:v>3</c:v>
                </c:pt>
                <c:pt idx="4">
                  <c:v>3</c:v>
                </c:pt>
                <c:pt idx="5">
                  <c:v>8</c:v>
                </c:pt>
                <c:pt idx="6">
                  <c:v>14</c:v>
                </c:pt>
                <c:pt idx="7">
                  <c:v>17</c:v>
                </c:pt>
                <c:pt idx="8">
                  <c:v>23</c:v>
                </c:pt>
                <c:pt idx="9">
                  <c:v>20</c:v>
                </c:pt>
                <c:pt idx="10">
                  <c:v>20</c:v>
                </c:pt>
              </c:numCache>
            </c:numRef>
          </c:val>
          <c:extLst>
            <c:ext xmlns:c16="http://schemas.microsoft.com/office/drawing/2014/chart" uri="{C3380CC4-5D6E-409C-BE32-E72D297353CC}">
              <c16:uniqueId val="{00000000-1EB0-E440-A1B5-E5BB6B930058}"/>
            </c:ext>
          </c:extLst>
        </c:ser>
        <c:dLbls>
          <c:showLegendKey val="0"/>
          <c:showVal val="0"/>
          <c:showCatName val="0"/>
          <c:showSerName val="0"/>
          <c:showPercent val="0"/>
          <c:showBubbleSize val="0"/>
        </c:dLbls>
        <c:gapWidth val="150"/>
        <c:axId val="1474534095"/>
        <c:axId val="1474535743"/>
      </c:barChart>
      <c:catAx>
        <c:axId val="1474534095"/>
        <c:scaling>
          <c:orientation val="minMax"/>
        </c:scaling>
        <c:delete val="1"/>
        <c:axPos val="b"/>
        <c:numFmt formatCode="General" sourceLinked="1"/>
        <c:majorTickMark val="out"/>
        <c:minorTickMark val="none"/>
        <c:tickLblPos val="nextTo"/>
        <c:crossAx val="1474535743"/>
        <c:crosses val="autoZero"/>
        <c:auto val="1"/>
        <c:lblAlgn val="ctr"/>
        <c:lblOffset val="100"/>
        <c:noMultiLvlLbl val="0"/>
      </c:catAx>
      <c:valAx>
        <c:axId val="1474535743"/>
        <c:scaling>
          <c:orientation val="minMax"/>
        </c:scaling>
        <c:delete val="0"/>
        <c:axPos val="l"/>
        <c:title>
          <c:tx>
            <c:rich>
              <a:bodyPr/>
              <a:lstStyle/>
              <a:p>
                <a:pPr>
                  <a:defRPr sz="1500" baseline="0">
                    <a:latin typeface="Arial" panose="020B0604020202020204" pitchFamily="34" charset="0"/>
                  </a:defRPr>
                </a:pPr>
                <a:r>
                  <a:rPr lang="en-US" sz="1500" baseline="0" dirty="0">
                    <a:latin typeface="Arial" panose="020B0604020202020204" pitchFamily="34" charset="0"/>
                  </a:rPr>
                  <a:t>Personal Effectiveness</a:t>
                </a:r>
              </a:p>
            </c:rich>
          </c:tx>
          <c:overlay val="0"/>
        </c:title>
        <c:numFmt formatCode="General" sourceLinked="1"/>
        <c:majorTickMark val="out"/>
        <c:minorTickMark val="none"/>
        <c:tickLblPos val="nextTo"/>
        <c:crossAx val="1474534095"/>
        <c:crosses val="autoZero"/>
        <c:crossBetween val="between"/>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Times" panose="02020603050405020304" pitchFamily="18" charset="0"/>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Times" panose="02020603050405020304" pitchFamily="18" charset="0"/>
                <a:ea typeface="+mn-ea"/>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Times" panose="02020603050405020304" pitchFamily="18" charset="0"/>
                <a:ea typeface="+mn-ea"/>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2EFC67DA-BBBD-49E1-9910-57DABB90585E}" type="slidenum">
              <a:rPr lang="en-US" altLang="en-US"/>
              <a:pPr/>
              <a:t>‹#›</a:t>
            </a:fld>
            <a:endParaRPr lang="en-US" altLang="en-US"/>
          </a:p>
        </p:txBody>
      </p:sp>
    </p:spTree>
    <p:extLst>
      <p:ext uri="{BB962C8B-B14F-4D97-AF65-F5344CB8AC3E}">
        <p14:creationId xmlns:p14="http://schemas.microsoft.com/office/powerpoint/2010/main" val="34218689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anose="02020603050405020304" pitchFamily="18"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panose="02020603050405020304"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panose="02020603050405020304"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panose="02020603050405020304"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panose="02020603050405020304"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5A0506-6CCB-2542-A26D-B3416B28E217}" type="slidenum">
              <a:rPr lang="en-US" sz="1200">
                <a:latin typeface="Times New Roman" charset="0"/>
              </a:rPr>
              <a:pPr eaLnBrk="1" hangingPunct="1"/>
              <a:t>1</a:t>
            </a:fld>
            <a:endParaRPr lang="en-US" sz="1200">
              <a:latin typeface="Times New Roman"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Arial Unicode MS" charset="0"/>
              <a:ea typeface="ＭＳ Ｐゴシック" charset="0"/>
              <a:cs typeface="Times New Roman" charset="0"/>
            </a:endParaRPr>
          </a:p>
        </p:txBody>
      </p:sp>
    </p:spTree>
    <p:extLst>
      <p:ext uri="{BB962C8B-B14F-4D97-AF65-F5344CB8AC3E}">
        <p14:creationId xmlns:p14="http://schemas.microsoft.com/office/powerpoint/2010/main" val="3933000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C67DA-BBBD-49E1-9910-57DABB90585E}" type="slidenum">
              <a:rPr lang="en-US" altLang="en-US" smtClean="0"/>
              <a:pPr/>
              <a:t>18</a:t>
            </a:fld>
            <a:endParaRPr lang="en-US" altLang="en-US"/>
          </a:p>
        </p:txBody>
      </p:sp>
    </p:spTree>
    <p:extLst>
      <p:ext uri="{BB962C8B-B14F-4D97-AF65-F5344CB8AC3E}">
        <p14:creationId xmlns:p14="http://schemas.microsoft.com/office/powerpoint/2010/main" val="3709888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2" name="Group 11"/>
          <p:cNvGrpSpPr/>
          <p:nvPr userDrawn="1"/>
        </p:nvGrpSpPr>
        <p:grpSpPr>
          <a:xfrm>
            <a:off x="152400" y="4123588"/>
            <a:ext cx="2895600" cy="887506"/>
            <a:chOff x="152400" y="4123588"/>
            <a:chExt cx="2895600" cy="887506"/>
          </a:xfrm>
        </p:grpSpPr>
        <p:pic>
          <p:nvPicPr>
            <p:cNvPr id="10" name="Picture 9"/>
            <p:cNvPicPr>
              <a:picLocks noChangeAspect="1"/>
            </p:cNvPicPr>
            <p:nvPr userDrawn="1"/>
          </p:nvPicPr>
          <p:blipFill>
            <a:blip r:embed="rId2" cstate="print"/>
            <a:stretch>
              <a:fillRect/>
            </a:stretch>
          </p:blipFill>
          <p:spPr>
            <a:xfrm>
              <a:off x="152400" y="4123588"/>
              <a:ext cx="685800" cy="887506"/>
            </a:xfrm>
            <a:prstGeom prst="rect">
              <a:avLst/>
            </a:prstGeom>
          </p:spPr>
        </p:pic>
        <p:sp>
          <p:nvSpPr>
            <p:cNvPr id="2" name="TextBox 1"/>
            <p:cNvSpPr txBox="1"/>
            <p:nvPr userDrawn="1"/>
          </p:nvSpPr>
          <p:spPr>
            <a:xfrm>
              <a:off x="838200" y="4226064"/>
              <a:ext cx="2209800" cy="707886"/>
            </a:xfrm>
            <a:prstGeom prst="rect">
              <a:avLst/>
            </a:prstGeom>
            <a:noFill/>
          </p:spPr>
          <p:txBody>
            <a:bodyPr wrap="square" rtlCol="0">
              <a:spAutoFit/>
            </a:bodyPr>
            <a:lstStyle/>
            <a:p>
              <a:pPr algn="ctr"/>
              <a:r>
                <a:rPr lang="en-US" cap="small" baseline="0" dirty="0"/>
                <a:t>HARVARD</a:t>
              </a:r>
            </a:p>
            <a:p>
              <a:pPr algn="ctr"/>
              <a:r>
                <a:rPr lang="en-US" sz="1600" cap="small" baseline="0" dirty="0"/>
                <a:t>Orthopaedic Surgery</a:t>
              </a:r>
            </a:p>
          </p:txBody>
        </p:sp>
        <p:cxnSp>
          <p:nvCxnSpPr>
            <p:cNvPr id="4" name="Straight Connector 3"/>
            <p:cNvCxnSpPr/>
            <p:nvPr userDrawn="1"/>
          </p:nvCxnSpPr>
          <p:spPr bwMode="auto">
            <a:xfrm>
              <a:off x="914400" y="4248150"/>
              <a:ext cx="2133600"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914400" y="4933950"/>
              <a:ext cx="2133600"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414830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04800" y="180977"/>
            <a:ext cx="8229600" cy="857250"/>
          </a:xfrm>
        </p:spPr>
        <p:txBody>
          <a:bodyPr/>
          <a:lstStyle/>
          <a:p>
            <a:r>
              <a:rPr lang="en-US"/>
              <a:t>Click to edit Master title style</a:t>
            </a:r>
          </a:p>
        </p:txBody>
      </p:sp>
      <p:sp>
        <p:nvSpPr>
          <p:cNvPr id="12" name="Text Placeholder 2"/>
          <p:cNvSpPr>
            <a:spLocks noGrp="1"/>
          </p:cNvSpPr>
          <p:nvPr>
            <p:ph idx="10"/>
          </p:nvPr>
        </p:nvSpPr>
        <p:spPr>
          <a:xfrm>
            <a:off x="609600" y="1600201"/>
            <a:ext cx="8077200" cy="23431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a:extLst>
              <a:ext uri="{FF2B5EF4-FFF2-40B4-BE49-F238E27FC236}">
                <a16:creationId xmlns:a16="http://schemas.microsoft.com/office/drawing/2014/main" id="{8607A554-9FE9-884E-B191-218EEBE8E3A7}"/>
              </a:ext>
            </a:extLst>
          </p:cNvPr>
          <p:cNvGrpSpPr/>
          <p:nvPr userDrawn="1"/>
        </p:nvGrpSpPr>
        <p:grpSpPr>
          <a:xfrm>
            <a:off x="281354" y="4505325"/>
            <a:ext cx="1776046" cy="457198"/>
            <a:chOff x="152400" y="4123588"/>
            <a:chExt cx="2895600" cy="887506"/>
          </a:xfrm>
        </p:grpSpPr>
        <p:pic>
          <p:nvPicPr>
            <p:cNvPr id="6" name="Picture 5">
              <a:extLst>
                <a:ext uri="{FF2B5EF4-FFF2-40B4-BE49-F238E27FC236}">
                  <a16:creationId xmlns:a16="http://schemas.microsoft.com/office/drawing/2014/main" id="{99E19C28-F79F-1041-9A58-C54A95832C10}"/>
                </a:ext>
              </a:extLst>
            </p:cNvPr>
            <p:cNvPicPr>
              <a:picLocks noChangeAspect="1"/>
            </p:cNvPicPr>
            <p:nvPr userDrawn="1"/>
          </p:nvPicPr>
          <p:blipFill>
            <a:blip r:embed="rId2" cstate="print"/>
            <a:stretch>
              <a:fillRect/>
            </a:stretch>
          </p:blipFill>
          <p:spPr>
            <a:xfrm>
              <a:off x="152400" y="4123588"/>
              <a:ext cx="685800" cy="887506"/>
            </a:xfrm>
            <a:prstGeom prst="rect">
              <a:avLst/>
            </a:prstGeom>
          </p:spPr>
        </p:pic>
        <p:sp>
          <p:nvSpPr>
            <p:cNvPr id="7" name="TextBox 6">
              <a:extLst>
                <a:ext uri="{FF2B5EF4-FFF2-40B4-BE49-F238E27FC236}">
                  <a16:creationId xmlns:a16="http://schemas.microsoft.com/office/drawing/2014/main" id="{D3ECD163-B764-3045-BE65-CDE5E6F171A4}"/>
                </a:ext>
              </a:extLst>
            </p:cNvPr>
            <p:cNvSpPr txBox="1"/>
            <p:nvPr userDrawn="1"/>
          </p:nvSpPr>
          <p:spPr>
            <a:xfrm>
              <a:off x="838199" y="4226065"/>
              <a:ext cx="2209801" cy="776687"/>
            </a:xfrm>
            <a:prstGeom prst="rect">
              <a:avLst/>
            </a:prstGeom>
            <a:noFill/>
          </p:spPr>
          <p:txBody>
            <a:bodyPr wrap="square" rtlCol="0">
              <a:spAutoFit/>
            </a:bodyPr>
            <a:lstStyle/>
            <a:p>
              <a:pPr algn="ctr"/>
              <a:r>
                <a:rPr lang="en-US" sz="1100" cap="small" baseline="0" dirty="0"/>
                <a:t>HARVARD</a:t>
              </a:r>
            </a:p>
            <a:p>
              <a:pPr algn="ctr"/>
              <a:r>
                <a:rPr lang="en-US" sz="900" cap="small" baseline="0" dirty="0"/>
                <a:t>Orthopaedic Surgery</a:t>
              </a:r>
            </a:p>
          </p:txBody>
        </p:sp>
        <p:cxnSp>
          <p:nvCxnSpPr>
            <p:cNvPr id="8" name="Straight Connector 7">
              <a:extLst>
                <a:ext uri="{FF2B5EF4-FFF2-40B4-BE49-F238E27FC236}">
                  <a16:creationId xmlns:a16="http://schemas.microsoft.com/office/drawing/2014/main" id="{8296319D-DDC0-174E-9CF6-975A94467E50}"/>
                </a:ext>
              </a:extLst>
            </p:cNvPr>
            <p:cNvCxnSpPr/>
            <p:nvPr userDrawn="1"/>
          </p:nvCxnSpPr>
          <p:spPr bwMode="auto">
            <a:xfrm>
              <a:off x="914400" y="4248150"/>
              <a:ext cx="2133600"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0CCACD6A-3AA0-9F42-9F17-29FAE00DB7E6}"/>
                </a:ext>
              </a:extLst>
            </p:cNvPr>
            <p:cNvCxnSpPr/>
            <p:nvPr userDrawn="1"/>
          </p:nvCxnSpPr>
          <p:spPr bwMode="auto">
            <a:xfrm>
              <a:off x="914400" y="4933950"/>
              <a:ext cx="2133600" cy="0"/>
            </a:xfrm>
            <a:prstGeom prst="line">
              <a:avLst/>
            </a:prstGeom>
            <a:solidFill>
              <a:schemeClr val="accent1"/>
            </a:solidFill>
            <a:ln w="9525" cap="flat" cmpd="sng" algn="ctr">
              <a:solidFill>
                <a:srgbClr val="8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78405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6204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304800" y="1047750"/>
            <a:ext cx="8534400"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Title Placeholder 1"/>
          <p:cNvSpPr>
            <a:spLocks noGrp="1"/>
          </p:cNvSpPr>
          <p:nvPr>
            <p:ph type="title"/>
          </p:nvPr>
        </p:nvSpPr>
        <p:spPr bwMode="auto">
          <a:xfrm>
            <a:off x="304800" y="38100"/>
            <a:ext cx="82296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Tree>
  </p:cSld>
  <p:clrMap bg1="lt1" tx1="dk1" bg2="lt2" tx2="dk2" accent1="accent1" accent2="accent2" accent3="accent3" accent4="accent4" accent5="accent5" accent6="accent6" hlink="hlink" folHlink="folHlink"/>
  <p:sldLayoutIdLst>
    <p:sldLayoutId id="2147483674" r:id="rId1"/>
    <p:sldLayoutId id="2147483673" r:id="rId2"/>
    <p:sldLayoutId id="2147483675" r:id="rId3"/>
  </p:sldLayoutIdLst>
  <p:txStyles>
    <p:titleStyle>
      <a:lvl1pPr algn="l" rtl="0" eaLnBrk="1" fontAlgn="base" hangingPunct="1">
        <a:spcBef>
          <a:spcPct val="0"/>
        </a:spcBef>
        <a:spcAft>
          <a:spcPct val="0"/>
        </a:spcAft>
        <a:defRPr sz="2400" kern="1200">
          <a:solidFill>
            <a:schemeClr val="accent2">
              <a:lumMod val="50000"/>
            </a:schemeClr>
          </a:solidFill>
          <a:latin typeface="+mj-lt"/>
          <a:ea typeface="MS PGothic" panose="020B0600070205080204" pitchFamily="34" charset="-128"/>
          <a:cs typeface="ＭＳ Ｐゴシック" charset="0"/>
        </a:defRPr>
      </a:lvl1pPr>
      <a:lvl2pPr algn="l" rtl="0" eaLnBrk="1" fontAlgn="base" hangingPunct="1">
        <a:spcBef>
          <a:spcPct val="0"/>
        </a:spcBef>
        <a:spcAft>
          <a:spcPct val="0"/>
        </a:spcAft>
        <a:defRPr sz="2400">
          <a:solidFill>
            <a:srgbClr val="FFFFFF"/>
          </a:solidFill>
          <a:latin typeface="Arial Bold" panose="020B0704020202020204" pitchFamily="34" charset="0"/>
          <a:ea typeface="MS PGothic" panose="020B0600070205080204" pitchFamily="34" charset="-128"/>
          <a:cs typeface="ＭＳ Ｐゴシック" charset="0"/>
        </a:defRPr>
      </a:lvl2pPr>
      <a:lvl3pPr algn="l" rtl="0" eaLnBrk="1" fontAlgn="base" hangingPunct="1">
        <a:spcBef>
          <a:spcPct val="0"/>
        </a:spcBef>
        <a:spcAft>
          <a:spcPct val="0"/>
        </a:spcAft>
        <a:defRPr sz="2400">
          <a:solidFill>
            <a:srgbClr val="FFFFFF"/>
          </a:solidFill>
          <a:latin typeface="Arial Bold" panose="020B0704020202020204" pitchFamily="34" charset="0"/>
          <a:ea typeface="MS PGothic" panose="020B0600070205080204" pitchFamily="34" charset="-128"/>
          <a:cs typeface="ＭＳ Ｐゴシック" charset="0"/>
        </a:defRPr>
      </a:lvl3pPr>
      <a:lvl4pPr algn="l" rtl="0" eaLnBrk="1" fontAlgn="base" hangingPunct="1">
        <a:spcBef>
          <a:spcPct val="0"/>
        </a:spcBef>
        <a:spcAft>
          <a:spcPct val="0"/>
        </a:spcAft>
        <a:defRPr sz="2400">
          <a:solidFill>
            <a:srgbClr val="FFFFFF"/>
          </a:solidFill>
          <a:latin typeface="Arial Bold" panose="020B0704020202020204" pitchFamily="34" charset="0"/>
          <a:ea typeface="MS PGothic" panose="020B0600070205080204" pitchFamily="34" charset="-128"/>
          <a:cs typeface="ＭＳ Ｐゴシック" charset="0"/>
        </a:defRPr>
      </a:lvl4pPr>
      <a:lvl5pPr algn="l" rtl="0" eaLnBrk="1" fontAlgn="base" hangingPunct="1">
        <a:spcBef>
          <a:spcPct val="0"/>
        </a:spcBef>
        <a:spcAft>
          <a:spcPct val="0"/>
        </a:spcAft>
        <a:defRPr sz="2400">
          <a:solidFill>
            <a:srgbClr val="FFFFFF"/>
          </a:solidFill>
          <a:latin typeface="Arial Bold" panose="020B0704020202020204" pitchFamily="34" charset="0"/>
          <a:ea typeface="MS PGothic" panose="020B0600070205080204" pitchFamily="34" charset="-128"/>
          <a:cs typeface="ＭＳ Ｐゴシック" charset="0"/>
        </a:defRPr>
      </a:lvl5pPr>
      <a:lvl6pPr marL="457200" algn="l" rtl="0" eaLnBrk="1" fontAlgn="base" hangingPunct="1">
        <a:spcBef>
          <a:spcPct val="0"/>
        </a:spcBef>
        <a:spcAft>
          <a:spcPct val="0"/>
        </a:spcAft>
        <a:defRPr sz="2400">
          <a:solidFill>
            <a:schemeClr val="tx1"/>
          </a:solidFill>
          <a:latin typeface="Arial Bold" panose="020B0704020202020204" pitchFamily="34" charset="0"/>
        </a:defRPr>
      </a:lvl6pPr>
      <a:lvl7pPr marL="914400" algn="l" rtl="0" eaLnBrk="1" fontAlgn="base" hangingPunct="1">
        <a:spcBef>
          <a:spcPct val="0"/>
        </a:spcBef>
        <a:spcAft>
          <a:spcPct val="0"/>
        </a:spcAft>
        <a:defRPr sz="2400">
          <a:solidFill>
            <a:schemeClr val="tx1"/>
          </a:solidFill>
          <a:latin typeface="Arial Bold" panose="020B0704020202020204" pitchFamily="34" charset="0"/>
        </a:defRPr>
      </a:lvl7pPr>
      <a:lvl8pPr marL="1371600" algn="l" rtl="0" eaLnBrk="1" fontAlgn="base" hangingPunct="1">
        <a:spcBef>
          <a:spcPct val="0"/>
        </a:spcBef>
        <a:spcAft>
          <a:spcPct val="0"/>
        </a:spcAft>
        <a:defRPr sz="2400">
          <a:solidFill>
            <a:schemeClr val="tx1"/>
          </a:solidFill>
          <a:latin typeface="Arial Bold" panose="020B0704020202020204" pitchFamily="34" charset="0"/>
        </a:defRPr>
      </a:lvl8pPr>
      <a:lvl9pPr marL="1828800" algn="l" rtl="0" eaLnBrk="1" fontAlgn="base" hangingPunct="1">
        <a:spcBef>
          <a:spcPct val="0"/>
        </a:spcBef>
        <a:spcAft>
          <a:spcPct val="0"/>
        </a:spcAft>
        <a:defRPr sz="2400">
          <a:solidFill>
            <a:schemeClr val="tx1"/>
          </a:solidFill>
          <a:latin typeface="Arial Bold" panose="020B0704020202020204" pitchFamily="34" charset="0"/>
        </a:defRPr>
      </a:lvl9pPr>
    </p:titleStyle>
    <p:bodyStyle>
      <a:lvl1pPr marL="342900" indent="-342900" algn="l" rtl="0" eaLnBrk="1" fontAlgn="base" hangingPunct="1">
        <a:spcBef>
          <a:spcPct val="20000"/>
        </a:spcBef>
        <a:spcAft>
          <a:spcPct val="0"/>
        </a:spcAft>
        <a:buClr>
          <a:schemeClr val="tx2"/>
        </a:buClr>
        <a:defRPr sz="2600" kern="1200">
          <a:solidFill>
            <a:schemeClr val="accent2">
              <a:lumMod val="50000"/>
            </a:schemeClr>
          </a:solidFill>
          <a:latin typeface="+mn-lt"/>
          <a:ea typeface="MS PGothic" panose="020B0600070205080204" pitchFamily="34" charset="-128"/>
          <a:cs typeface="ＭＳ Ｐゴシック" charset="0"/>
        </a:defRPr>
      </a:lvl1pPr>
      <a:lvl2pPr marL="742950" indent="-285750" algn="l" rtl="0" eaLnBrk="1" fontAlgn="base" hangingPunct="1">
        <a:spcBef>
          <a:spcPct val="20000"/>
        </a:spcBef>
        <a:spcAft>
          <a:spcPct val="0"/>
        </a:spcAft>
        <a:buClr>
          <a:schemeClr val="bg2"/>
        </a:buClr>
        <a:buSzPct val="80000"/>
        <a:buFont typeface="Times" panose="02020603050405020304" pitchFamily="18" charset="0"/>
        <a:buChar char="•"/>
        <a:defRPr sz="2200" kern="1200">
          <a:solidFill>
            <a:schemeClr val="accent2">
              <a:lumMod val="50000"/>
            </a:schemeClr>
          </a:solidFill>
          <a:latin typeface="+mn-lt"/>
          <a:ea typeface="MS PGothic" panose="020B0600070205080204" pitchFamily="34" charset="-128"/>
          <a:cs typeface="+mn-cs"/>
        </a:defRPr>
      </a:lvl2pPr>
      <a:lvl3pPr marL="1143000" indent="-228600" algn="l" rtl="0" eaLnBrk="1" fontAlgn="base" hangingPunct="1">
        <a:spcBef>
          <a:spcPct val="20000"/>
        </a:spcBef>
        <a:spcAft>
          <a:spcPct val="0"/>
        </a:spcAft>
        <a:buClr>
          <a:schemeClr val="bg2"/>
        </a:buClr>
        <a:buSzPct val="80000"/>
        <a:buChar char="•"/>
        <a:defRPr sz="2200" kern="1200">
          <a:solidFill>
            <a:schemeClr val="accent2">
              <a:lumMod val="50000"/>
            </a:schemeClr>
          </a:solidFill>
          <a:latin typeface="+mn-lt"/>
          <a:ea typeface="MS PGothic" panose="020B0600070205080204" pitchFamily="34" charset="-128"/>
          <a:cs typeface="+mn-cs"/>
        </a:defRPr>
      </a:lvl3pPr>
      <a:lvl4pPr marL="1600200" indent="-228600" algn="l" rtl="0" eaLnBrk="1" fontAlgn="base" hangingPunct="1">
        <a:spcBef>
          <a:spcPct val="20000"/>
        </a:spcBef>
        <a:spcAft>
          <a:spcPct val="0"/>
        </a:spcAft>
        <a:buClr>
          <a:schemeClr val="bg2"/>
        </a:buClr>
        <a:buSzPct val="80000"/>
        <a:buFont typeface="Times" panose="02020603050405020304" pitchFamily="18" charset="0"/>
        <a:buChar char="•"/>
        <a:defRPr sz="2200" kern="1200">
          <a:solidFill>
            <a:schemeClr val="accent2">
              <a:lumMod val="50000"/>
            </a:schemeClr>
          </a:solidFill>
          <a:latin typeface="+mn-lt"/>
          <a:ea typeface="MS PGothic" panose="020B0600070205080204" pitchFamily="34" charset="-128"/>
          <a:cs typeface="+mn-cs"/>
        </a:defRPr>
      </a:lvl4pPr>
      <a:lvl5pPr marL="2057400" indent="-228600" algn="l" rtl="0" eaLnBrk="1" fontAlgn="base" hangingPunct="1">
        <a:spcBef>
          <a:spcPct val="20000"/>
        </a:spcBef>
        <a:spcAft>
          <a:spcPct val="0"/>
        </a:spcAft>
        <a:buClr>
          <a:schemeClr val="bg2"/>
        </a:buClr>
        <a:buSzPct val="80000"/>
        <a:buFont typeface="Times" panose="02020603050405020304" pitchFamily="18" charset="0"/>
        <a:buChar char="•"/>
        <a:defRPr sz="2200" kern="1200">
          <a:solidFill>
            <a:schemeClr val="accent2">
              <a:lumMod val="50000"/>
            </a:schemeClr>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752600" y="1200150"/>
            <a:ext cx="5867400" cy="1371600"/>
          </a:xfrm>
        </p:spPr>
        <p:txBody>
          <a:bodyPr/>
          <a:lstStyle/>
          <a:p>
            <a:pPr algn="ctr">
              <a:defRPr/>
            </a:pPr>
            <a:r>
              <a:rPr lang="en-US" sz="3200" dirty="0">
                <a:solidFill>
                  <a:schemeClr val="accent6">
                    <a:lumMod val="75000"/>
                  </a:schemeClr>
                </a:solidFill>
                <a:latin typeface="+mn-lt"/>
                <a:ea typeface="Times New Roman" pitchFamily="-107" charset="0"/>
                <a:cs typeface="Times New Roman" pitchFamily="-107" charset="0"/>
              </a:rPr>
              <a:t>You Are Fatigued, But You Are Powerful</a:t>
            </a:r>
            <a:br>
              <a:rPr lang="en-US" sz="3200" dirty="0">
                <a:solidFill>
                  <a:schemeClr val="accent6">
                    <a:lumMod val="75000"/>
                  </a:schemeClr>
                </a:solidFill>
                <a:latin typeface="+mn-lt"/>
                <a:ea typeface="Times New Roman" pitchFamily="-107" charset="0"/>
                <a:cs typeface="Times New Roman" pitchFamily="-107" charset="0"/>
              </a:rPr>
            </a:br>
            <a:r>
              <a:rPr lang="en-US" dirty="0">
                <a:solidFill>
                  <a:schemeClr val="accent6">
                    <a:lumMod val="75000"/>
                  </a:schemeClr>
                </a:solidFill>
                <a:latin typeface="+mn-lt"/>
                <a:ea typeface="Times New Roman" pitchFamily="-107" charset="0"/>
                <a:cs typeface="Times New Roman" pitchFamily="-107" charset="0"/>
              </a:rPr>
              <a:t>Understanding Burnout</a:t>
            </a:r>
            <a:br>
              <a:rPr lang="en-US" dirty="0">
                <a:solidFill>
                  <a:schemeClr val="accent6">
                    <a:lumMod val="75000"/>
                  </a:schemeClr>
                </a:solidFill>
                <a:latin typeface="+mn-lt"/>
                <a:ea typeface="Times New Roman" pitchFamily="-107" charset="0"/>
                <a:cs typeface="Times New Roman" pitchFamily="-107" charset="0"/>
              </a:rPr>
            </a:br>
            <a:r>
              <a:rPr lang="en-US" dirty="0">
                <a:solidFill>
                  <a:schemeClr val="accent6">
                    <a:lumMod val="75000"/>
                  </a:schemeClr>
                </a:solidFill>
                <a:latin typeface="+mn-lt"/>
                <a:ea typeface="Times New Roman" pitchFamily="-107" charset="0"/>
                <a:cs typeface="Times New Roman" pitchFamily="-107" charset="0"/>
              </a:rPr>
              <a:t> Among Residency Coordinators</a:t>
            </a:r>
            <a:endParaRPr lang="en-US" sz="3200" dirty="0">
              <a:solidFill>
                <a:schemeClr val="accent6">
                  <a:lumMod val="75000"/>
                </a:schemeClr>
              </a:solidFill>
              <a:latin typeface="+mn-lt"/>
              <a:ea typeface="Times New Roman" pitchFamily="-107" charset="0"/>
              <a:cs typeface="Times New Roman" pitchFamily="-107" charset="0"/>
            </a:endParaRPr>
          </a:p>
        </p:txBody>
      </p:sp>
      <p:sp>
        <p:nvSpPr>
          <p:cNvPr id="17410" name="Rectangle 3"/>
          <p:cNvSpPr>
            <a:spLocks noChangeArrowheads="1"/>
          </p:cNvSpPr>
          <p:nvPr/>
        </p:nvSpPr>
        <p:spPr bwMode="auto">
          <a:xfrm>
            <a:off x="533400" y="3170244"/>
            <a:ext cx="8077200" cy="85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br>
              <a:rPr lang="en-US" sz="2800" dirty="0">
                <a:solidFill>
                  <a:srgbClr val="222268"/>
                </a:solidFill>
                <a:cs typeface="Times New Roman" charset="0"/>
              </a:rPr>
            </a:br>
            <a:r>
              <a:rPr lang="en-US" sz="2800" dirty="0">
                <a:solidFill>
                  <a:srgbClr val="222268"/>
                </a:solidFill>
                <a:cs typeface="Times New Roman" charset="0"/>
              </a:rPr>
              <a:t>George S.M. Dyer, MD</a:t>
            </a:r>
          </a:p>
        </p:txBody>
      </p:sp>
    </p:spTree>
    <p:extLst>
      <p:ext uri="{BB962C8B-B14F-4D97-AF65-F5344CB8AC3E}">
        <p14:creationId xmlns:p14="http://schemas.microsoft.com/office/powerpoint/2010/main" val="2176414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eeling Burned Out at Work? Join the Club - WSJ">
            <a:extLst>
              <a:ext uri="{FF2B5EF4-FFF2-40B4-BE49-F238E27FC236}">
                <a16:creationId xmlns:a16="http://schemas.microsoft.com/office/drawing/2014/main" id="{166D8F2F-1F61-4FDD-A6AC-ADADC1549932}"/>
              </a:ext>
            </a:extLst>
          </p:cNvPr>
          <p:cNvPicPr>
            <a:picLocks noGrp="1" noChangeAspect="1" noChangeArrowheads="1"/>
          </p:cNvPicPr>
          <p:nvPr>
            <p:ph idx="10"/>
          </p:nvPr>
        </p:nvPicPr>
        <p:blipFill rotWithShape="1">
          <a:blip r:embed="rId2">
            <a:extLst>
              <a:ext uri="{28A0092B-C50C-407E-A947-70E740481C1C}">
                <a14:useLocalDpi xmlns:a14="http://schemas.microsoft.com/office/drawing/2010/main" val="0"/>
              </a:ext>
            </a:extLst>
          </a:blip>
          <a:srcRect t="19997" b="23764"/>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729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074" name="Picture 2" descr="CPT Exhibiting at the AAOS 2020 Annual Meeting | Carolina Precision  Technologies">
            <a:extLst>
              <a:ext uri="{FF2B5EF4-FFF2-40B4-BE49-F238E27FC236}">
                <a16:creationId xmlns:a16="http://schemas.microsoft.com/office/drawing/2014/main" id="{2A4E7A16-7126-F546-AB58-E5B481F5DA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77" r="2" b="3907"/>
          <a:stretch/>
        </p:blipFill>
        <p:spPr bwMode="auto">
          <a:xfrm>
            <a:off x="241299" y="241299"/>
            <a:ext cx="8661401" cy="466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41302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82A7B-7495-294E-A3C5-A3AA35DB2672}"/>
              </a:ext>
            </a:extLst>
          </p:cNvPr>
          <p:cNvPicPr>
            <a:picLocks noChangeAspect="1"/>
          </p:cNvPicPr>
          <p:nvPr/>
        </p:nvPicPr>
        <p:blipFill>
          <a:blip r:embed="rId2"/>
          <a:stretch>
            <a:fillRect/>
          </a:stretch>
        </p:blipFill>
        <p:spPr>
          <a:xfrm>
            <a:off x="-711200" y="-400050"/>
            <a:ext cx="10295467" cy="5791200"/>
          </a:xfrm>
          <a:prstGeom prst="rect">
            <a:avLst/>
          </a:prstGeom>
        </p:spPr>
      </p:pic>
    </p:spTree>
    <p:extLst>
      <p:ext uri="{BB962C8B-B14F-4D97-AF65-F5344CB8AC3E}">
        <p14:creationId xmlns:p14="http://schemas.microsoft.com/office/powerpoint/2010/main" val="120360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Alaska reports 358 COVID-19 cases over last 3 days as overall case decline  continues">
            <a:extLst>
              <a:ext uri="{FF2B5EF4-FFF2-40B4-BE49-F238E27FC236}">
                <a16:creationId xmlns:a16="http://schemas.microsoft.com/office/drawing/2014/main" id="{0E64BA67-96A2-FC45-9FDB-FAEA05BD0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194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PT Exhibiting at the AAOS 2020 Annual Meeting | Carolina Precision  Technologies">
            <a:extLst>
              <a:ext uri="{FF2B5EF4-FFF2-40B4-BE49-F238E27FC236}">
                <a16:creationId xmlns:a16="http://schemas.microsoft.com/office/drawing/2014/main" id="{2A4E7A16-7126-F546-AB58-E5B481F5DA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77" r="2" b="3907"/>
          <a:stretch/>
        </p:blipFill>
        <p:spPr bwMode="auto">
          <a:xfrm>
            <a:off x="241299" y="241299"/>
            <a:ext cx="8661401" cy="46609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clipartkid.com/images/573/red-x-mark-wZ1Qy4-clipart.png">
            <a:extLst>
              <a:ext uri="{FF2B5EF4-FFF2-40B4-BE49-F238E27FC236}">
                <a16:creationId xmlns:a16="http://schemas.microsoft.com/office/drawing/2014/main" id="{728AC4F3-A5A4-6747-A0D6-4923D2F68233}"/>
              </a:ext>
            </a:extLst>
          </p:cNvPr>
          <p:cNvPicPr>
            <a:picLocks noChangeAspect="1" noChangeArrowheads="1"/>
          </p:cNvPicPr>
          <p:nvPr/>
        </p:nvPicPr>
        <p:blipFill>
          <a:blip r:embed="rId3"/>
          <a:srcRect/>
          <a:stretch>
            <a:fillRect/>
          </a:stretch>
        </p:blipFill>
        <p:spPr bwMode="auto">
          <a:xfrm>
            <a:off x="152400" y="285750"/>
            <a:ext cx="8534400" cy="5512392"/>
          </a:xfrm>
          <a:prstGeom prst="rect">
            <a:avLst/>
          </a:prstGeom>
          <a:noFill/>
        </p:spPr>
      </p:pic>
    </p:spTree>
    <p:extLst>
      <p:ext uri="{BB962C8B-B14F-4D97-AF65-F5344CB8AC3E}">
        <p14:creationId xmlns:p14="http://schemas.microsoft.com/office/powerpoint/2010/main" val="2300590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5842" name="Picture 2" descr="Tears, nightmares and exhaustion: Burnout is the new normal for hospital  workers | MPR News">
            <a:extLst>
              <a:ext uri="{FF2B5EF4-FFF2-40B4-BE49-F238E27FC236}">
                <a16:creationId xmlns:a16="http://schemas.microsoft.com/office/drawing/2014/main" id="{584869BD-AD0E-5549-85EA-73E9F16114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61" b="8602"/>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491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4818" name="Picture 2" descr="Physician Wellness: Coping with COVID's Effects on Burnout | Inspira Health">
            <a:extLst>
              <a:ext uri="{FF2B5EF4-FFF2-40B4-BE49-F238E27FC236}">
                <a16:creationId xmlns:a16="http://schemas.microsoft.com/office/drawing/2014/main" id="{5C8FCC5D-6209-EA4A-974D-3D3B542F26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0" b="15236"/>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932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urnout, stress: Nurses share toll fighting coronavirus is taking">
            <a:extLst>
              <a:ext uri="{FF2B5EF4-FFF2-40B4-BE49-F238E27FC236}">
                <a16:creationId xmlns:a16="http://schemas.microsoft.com/office/drawing/2014/main" id="{B03A3AFA-77EB-FA42-A17A-2C2CEE5D6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474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Tested positive for COVID-19? Find out if you are eligible for home  isolation. | Living-health – Gulf News">
            <a:extLst>
              <a:ext uri="{FF2B5EF4-FFF2-40B4-BE49-F238E27FC236}">
                <a16:creationId xmlns:a16="http://schemas.microsoft.com/office/drawing/2014/main" id="{A0CB2725-659D-4E4A-9675-27ECFEC5D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81" y="0"/>
            <a:ext cx="9516181" cy="714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103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82A7B-7495-294E-A3C5-A3AA35DB2672}"/>
              </a:ext>
            </a:extLst>
          </p:cNvPr>
          <p:cNvPicPr>
            <a:picLocks noChangeAspect="1"/>
          </p:cNvPicPr>
          <p:nvPr/>
        </p:nvPicPr>
        <p:blipFill>
          <a:blip r:embed="rId2"/>
          <a:stretch>
            <a:fillRect/>
          </a:stretch>
        </p:blipFill>
        <p:spPr>
          <a:xfrm>
            <a:off x="-711200" y="-400050"/>
            <a:ext cx="10295467" cy="5791200"/>
          </a:xfrm>
          <a:prstGeom prst="rect">
            <a:avLst/>
          </a:prstGeom>
        </p:spPr>
      </p:pic>
    </p:spTree>
    <p:extLst>
      <p:ext uri="{BB962C8B-B14F-4D97-AF65-F5344CB8AC3E}">
        <p14:creationId xmlns:p14="http://schemas.microsoft.com/office/powerpoint/2010/main" val="42928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0"/>
          </p:nvPr>
        </p:nvSpPr>
        <p:spPr/>
        <p:txBody>
          <a:bodyPr>
            <a:normAutofit fontScale="85000" lnSpcReduction="10000"/>
          </a:bodyPr>
          <a:lstStyle/>
          <a:p>
            <a:r>
              <a:rPr lang="en-US" sz="2400" dirty="0">
                <a:solidFill>
                  <a:schemeClr val="accent2">
                    <a:lumMod val="50000"/>
                  </a:schemeClr>
                </a:solidFill>
              </a:rPr>
              <a:t>Residency program is supported generously (labs, supplies, etc.)</a:t>
            </a:r>
          </a:p>
          <a:p>
            <a:pPr lvl="1"/>
            <a:r>
              <a:rPr lang="en-US" sz="2000" dirty="0" err="1">
                <a:solidFill>
                  <a:schemeClr val="accent2">
                    <a:lumMod val="50000"/>
                  </a:schemeClr>
                </a:solidFill>
              </a:rPr>
              <a:t>Depuy</a:t>
            </a:r>
            <a:r>
              <a:rPr lang="en-US" sz="2000" dirty="0">
                <a:solidFill>
                  <a:schemeClr val="accent2">
                    <a:lumMod val="50000"/>
                  </a:schemeClr>
                </a:solidFill>
              </a:rPr>
              <a:t> </a:t>
            </a:r>
            <a:r>
              <a:rPr lang="en-US" sz="2000" dirty="0" err="1">
                <a:solidFill>
                  <a:schemeClr val="accent2">
                    <a:lumMod val="50000"/>
                  </a:schemeClr>
                </a:solidFill>
              </a:rPr>
              <a:t>Synthes</a:t>
            </a:r>
            <a:endParaRPr lang="en-US" sz="2000" dirty="0">
              <a:solidFill>
                <a:schemeClr val="accent2">
                  <a:lumMod val="50000"/>
                </a:schemeClr>
              </a:solidFill>
            </a:endParaRPr>
          </a:p>
          <a:p>
            <a:pPr lvl="1"/>
            <a:r>
              <a:rPr lang="en-US" sz="2000" dirty="0">
                <a:solidFill>
                  <a:schemeClr val="accent2">
                    <a:lumMod val="50000"/>
                  </a:schemeClr>
                </a:solidFill>
              </a:rPr>
              <a:t>Stryker</a:t>
            </a:r>
          </a:p>
          <a:p>
            <a:pPr lvl="1"/>
            <a:r>
              <a:rPr lang="en-US" sz="2000" dirty="0">
                <a:solidFill>
                  <a:schemeClr val="accent2">
                    <a:lumMod val="50000"/>
                  </a:schemeClr>
                </a:solidFill>
              </a:rPr>
              <a:t>Smith and Nephew</a:t>
            </a:r>
          </a:p>
          <a:p>
            <a:pPr lvl="1"/>
            <a:r>
              <a:rPr lang="en-US" sz="2000" dirty="0">
                <a:solidFill>
                  <a:schemeClr val="accent2">
                    <a:lumMod val="50000"/>
                  </a:schemeClr>
                </a:solidFill>
              </a:rPr>
              <a:t>Biomet</a:t>
            </a:r>
          </a:p>
          <a:p>
            <a:r>
              <a:rPr lang="en-US" sz="2400" dirty="0">
                <a:solidFill>
                  <a:schemeClr val="accent2">
                    <a:lumMod val="50000"/>
                  </a:schemeClr>
                </a:solidFill>
              </a:rPr>
              <a:t>I have not figured out how to get personally rich by doing education</a:t>
            </a:r>
          </a:p>
        </p:txBody>
      </p:sp>
    </p:spTree>
    <p:extLst>
      <p:ext uri="{BB962C8B-B14F-4D97-AF65-F5344CB8AC3E}">
        <p14:creationId xmlns:p14="http://schemas.microsoft.com/office/powerpoint/2010/main" val="1384202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1E12C-3692-DD42-A810-A149503A5DCC}"/>
              </a:ext>
            </a:extLst>
          </p:cNvPr>
          <p:cNvSpPr>
            <a:spLocks noGrp="1"/>
          </p:cNvSpPr>
          <p:nvPr>
            <p:ph type="title"/>
          </p:nvPr>
        </p:nvSpPr>
        <p:spPr/>
        <p:txBody>
          <a:bodyPr/>
          <a:lstStyle/>
          <a:p>
            <a:r>
              <a:rPr lang="en-US" dirty="0"/>
              <a:t>The Numbers</a:t>
            </a:r>
          </a:p>
        </p:txBody>
      </p:sp>
      <p:sp>
        <p:nvSpPr>
          <p:cNvPr id="3" name="Content Placeholder 2">
            <a:extLst>
              <a:ext uri="{FF2B5EF4-FFF2-40B4-BE49-F238E27FC236}">
                <a16:creationId xmlns:a16="http://schemas.microsoft.com/office/drawing/2014/main" id="{D572ED82-9537-594A-A995-9B11874D2BB8}"/>
              </a:ext>
            </a:extLst>
          </p:cNvPr>
          <p:cNvSpPr>
            <a:spLocks noGrp="1"/>
          </p:cNvSpPr>
          <p:nvPr>
            <p:ph idx="10"/>
          </p:nvPr>
        </p:nvSpPr>
        <p:spPr/>
        <p:txBody>
          <a:bodyPr/>
          <a:lstStyle/>
          <a:p>
            <a:r>
              <a:rPr lang="en-US" dirty="0"/>
              <a:t>111 completed surveys—thank you!</a:t>
            </a:r>
          </a:p>
          <a:p>
            <a:r>
              <a:rPr lang="en-US" dirty="0"/>
              <a:t>Answered the survey</a:t>
            </a:r>
          </a:p>
          <a:p>
            <a:r>
              <a:rPr lang="en-US" dirty="0"/>
              <a:t>Added COMMENTS</a:t>
            </a:r>
          </a:p>
          <a:p>
            <a:endParaRPr lang="en-US" dirty="0"/>
          </a:p>
        </p:txBody>
      </p:sp>
    </p:spTree>
    <p:extLst>
      <p:ext uri="{BB962C8B-B14F-4D97-AF65-F5344CB8AC3E}">
        <p14:creationId xmlns:p14="http://schemas.microsoft.com/office/powerpoint/2010/main" val="2552367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454D-26F8-E643-80A6-821346B6C2A9}"/>
              </a:ext>
            </a:extLst>
          </p:cNvPr>
          <p:cNvSpPr>
            <a:spLocks noGrp="1"/>
          </p:cNvSpPr>
          <p:nvPr>
            <p:ph type="title"/>
          </p:nvPr>
        </p:nvSpPr>
        <p:spPr/>
        <p:txBody>
          <a:bodyPr/>
          <a:lstStyle/>
          <a:p>
            <a:r>
              <a:rPr lang="en-US" dirty="0"/>
              <a:t>Averages: A Snapshot of You!</a:t>
            </a:r>
          </a:p>
        </p:txBody>
      </p:sp>
      <p:sp>
        <p:nvSpPr>
          <p:cNvPr id="7" name="Content Placeholder 6">
            <a:extLst>
              <a:ext uri="{FF2B5EF4-FFF2-40B4-BE49-F238E27FC236}">
                <a16:creationId xmlns:a16="http://schemas.microsoft.com/office/drawing/2014/main" id="{4D7B0846-6503-8442-BA6C-46CF201F21C7}"/>
              </a:ext>
            </a:extLst>
          </p:cNvPr>
          <p:cNvSpPr>
            <a:spLocks noGrp="1"/>
          </p:cNvSpPr>
          <p:nvPr>
            <p:ph idx="10"/>
          </p:nvPr>
        </p:nvSpPr>
        <p:spPr/>
        <p:txBody>
          <a:bodyPr/>
          <a:lstStyle/>
          <a:p>
            <a:r>
              <a:rPr lang="en-US" dirty="0"/>
              <a:t>Average Age:  47</a:t>
            </a:r>
          </a:p>
          <a:p>
            <a:r>
              <a:rPr lang="en-US" dirty="0"/>
              <a:t>Average Experience: 10 years</a:t>
            </a:r>
          </a:p>
          <a:p>
            <a:endParaRPr lang="en-US" dirty="0"/>
          </a:p>
        </p:txBody>
      </p:sp>
    </p:spTree>
    <p:extLst>
      <p:ext uri="{BB962C8B-B14F-4D97-AF65-F5344CB8AC3E}">
        <p14:creationId xmlns:p14="http://schemas.microsoft.com/office/powerpoint/2010/main" val="1134410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434EC1-E4E7-0744-92B1-6C55D9B4F38D}"/>
              </a:ext>
            </a:extLst>
          </p:cNvPr>
          <p:cNvGraphicFramePr>
            <a:graphicFrameLocks/>
          </p:cNvGraphicFramePr>
          <p:nvPr>
            <p:extLst>
              <p:ext uri="{D42A27DB-BD31-4B8C-83A1-F6EECF244321}">
                <p14:modId xmlns:p14="http://schemas.microsoft.com/office/powerpoint/2010/main" val="2777122956"/>
              </p:ext>
            </p:extLst>
          </p:nvPr>
        </p:nvGraphicFramePr>
        <p:xfrm>
          <a:off x="1143000" y="514350"/>
          <a:ext cx="6705600"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9483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5DF2B2-CBEB-8648-B06A-FDB0BFE369C0}"/>
              </a:ext>
            </a:extLst>
          </p:cNvPr>
          <p:cNvSpPr/>
          <p:nvPr/>
        </p:nvSpPr>
        <p:spPr>
          <a:xfrm>
            <a:off x="2133600" y="1809750"/>
            <a:ext cx="4876800" cy="1446550"/>
          </a:xfrm>
          <a:prstGeom prst="rect">
            <a:avLst/>
          </a:prstGeom>
          <a:noFill/>
        </p:spPr>
        <p:txBody>
          <a:bodyPr wrap="square" lIns="91440" tIns="45720" rIns="91440" bIns="45720">
            <a:spAutoFit/>
          </a:bodyPr>
          <a:lstStyle/>
          <a:p>
            <a:pPr algn="ctr"/>
            <a:r>
              <a:rPr lang="en-US" sz="8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43 Years!</a:t>
            </a:r>
          </a:p>
        </p:txBody>
      </p:sp>
    </p:spTree>
    <p:extLst>
      <p:ext uri="{BB962C8B-B14F-4D97-AF65-F5344CB8AC3E}">
        <p14:creationId xmlns:p14="http://schemas.microsoft.com/office/powerpoint/2010/main" val="835051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1978 Greatest Hits Best Oldies Songs Of 1978 Greatest 70s Classic Hits -  YouTube">
            <a:extLst>
              <a:ext uri="{FF2B5EF4-FFF2-40B4-BE49-F238E27FC236}">
                <a16:creationId xmlns:a16="http://schemas.microsoft.com/office/drawing/2014/main" id="{DF9DE4B8-7B70-0F47-8F08-744619B99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502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8130" name="Picture 2" descr="Your 4 1/4-year-old: Learning to share | BabyCenter">
            <a:extLst>
              <a:ext uri="{FF2B5EF4-FFF2-40B4-BE49-F238E27FC236}">
                <a16:creationId xmlns:a16="http://schemas.microsoft.com/office/drawing/2014/main" id="{3607974B-2469-3A46-B70B-9AEA939645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014"/>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635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JERPH | Free Full-Text | Psychometric Properties and Measurement  Invariance of the Maslach Burnout Inventory–General Survey in Colombia |  HTML">
            <a:extLst>
              <a:ext uri="{FF2B5EF4-FFF2-40B4-BE49-F238E27FC236}">
                <a16:creationId xmlns:a16="http://schemas.microsoft.com/office/drawing/2014/main" id="{9065D440-DCA0-8A43-BD9B-D31322D99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0"/>
            <a:ext cx="49720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293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B15A-E052-AB43-84F7-5875B3E2DCC6}"/>
              </a:ext>
            </a:extLst>
          </p:cNvPr>
          <p:cNvSpPr>
            <a:spLocks noGrp="1"/>
          </p:cNvSpPr>
          <p:nvPr>
            <p:ph type="title"/>
          </p:nvPr>
        </p:nvSpPr>
        <p:spPr/>
        <p:txBody>
          <a:bodyPr/>
          <a:lstStyle/>
          <a:p>
            <a:r>
              <a:rPr lang="en-US" dirty="0"/>
              <a:t>Scoring For Each Dimension</a:t>
            </a:r>
          </a:p>
        </p:txBody>
      </p:sp>
      <p:sp>
        <p:nvSpPr>
          <p:cNvPr id="3" name="Content Placeholder 2">
            <a:extLst>
              <a:ext uri="{FF2B5EF4-FFF2-40B4-BE49-F238E27FC236}">
                <a16:creationId xmlns:a16="http://schemas.microsoft.com/office/drawing/2014/main" id="{31882DA0-4FEE-EA4B-913A-B504E42D69FB}"/>
              </a:ext>
            </a:extLst>
          </p:cNvPr>
          <p:cNvSpPr>
            <a:spLocks noGrp="1"/>
          </p:cNvSpPr>
          <p:nvPr>
            <p:ph idx="10"/>
          </p:nvPr>
        </p:nvSpPr>
        <p:spPr/>
        <p:txBody>
          <a:bodyPr>
            <a:normAutofit fontScale="77500" lnSpcReduction="20000"/>
          </a:bodyPr>
          <a:lstStyle/>
          <a:p>
            <a:r>
              <a:rPr lang="en-US" dirty="0"/>
              <a:t>Never (0) </a:t>
            </a:r>
          </a:p>
          <a:p>
            <a:r>
              <a:rPr lang="en-US" dirty="0"/>
              <a:t>A few times a year or less (1) </a:t>
            </a:r>
          </a:p>
          <a:p>
            <a:r>
              <a:rPr lang="en-US" dirty="0"/>
              <a:t>Once a month or less (2) </a:t>
            </a:r>
          </a:p>
          <a:p>
            <a:r>
              <a:rPr lang="en-US" dirty="0"/>
              <a:t>A few times a month (3)</a:t>
            </a:r>
          </a:p>
          <a:p>
            <a:r>
              <a:rPr lang="en-US" dirty="0"/>
              <a:t> Once a week (4) </a:t>
            </a:r>
          </a:p>
          <a:p>
            <a:r>
              <a:rPr lang="en-US" dirty="0"/>
              <a:t>A few times a week (5)</a:t>
            </a:r>
          </a:p>
          <a:p>
            <a:r>
              <a:rPr lang="en-US" dirty="0"/>
              <a:t>Every day (6)</a:t>
            </a:r>
          </a:p>
        </p:txBody>
      </p:sp>
    </p:spTree>
    <p:extLst>
      <p:ext uri="{BB962C8B-B14F-4D97-AF65-F5344CB8AC3E}">
        <p14:creationId xmlns:p14="http://schemas.microsoft.com/office/powerpoint/2010/main" val="1678646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101B5D-0284-0A42-A5B6-E05FF0589B3E}"/>
              </a:ext>
            </a:extLst>
          </p:cNvPr>
          <p:cNvPicPr>
            <a:picLocks noChangeAspect="1"/>
          </p:cNvPicPr>
          <p:nvPr/>
        </p:nvPicPr>
        <p:blipFill>
          <a:blip r:embed="rId2"/>
          <a:stretch>
            <a:fillRect/>
          </a:stretch>
        </p:blipFill>
        <p:spPr>
          <a:xfrm>
            <a:off x="851170" y="0"/>
            <a:ext cx="7441660" cy="5143500"/>
          </a:xfrm>
          <a:prstGeom prst="rect">
            <a:avLst/>
          </a:prstGeom>
        </p:spPr>
      </p:pic>
    </p:spTree>
    <p:extLst>
      <p:ext uri="{BB962C8B-B14F-4D97-AF65-F5344CB8AC3E}">
        <p14:creationId xmlns:p14="http://schemas.microsoft.com/office/powerpoint/2010/main" val="1818533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eeling Exhausted? Here's How Leaders Can Break the Cycle | Lead Read Today  | Lead Read Today">
            <a:extLst>
              <a:ext uri="{FF2B5EF4-FFF2-40B4-BE49-F238E27FC236}">
                <a16:creationId xmlns:a16="http://schemas.microsoft.com/office/drawing/2014/main" id="{A6887595-256C-8A41-9567-44D219BAEC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689"/>
          <a:stretch/>
        </p:blipFill>
        <p:spPr bwMode="auto">
          <a:xfrm>
            <a:off x="20" y="10"/>
            <a:ext cx="7252212" cy="51434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609277-7210-CA47-8B21-D4DA38CF2384}"/>
              </a:ext>
            </a:extLst>
          </p:cNvPr>
          <p:cNvSpPr>
            <a:spLocks noGrp="1"/>
          </p:cNvSpPr>
          <p:nvPr>
            <p:ph type="title"/>
          </p:nvPr>
        </p:nvSpPr>
        <p:spPr>
          <a:xfrm>
            <a:off x="5611236" y="2708671"/>
            <a:ext cx="3342893" cy="1041029"/>
          </a:xfrm>
        </p:spPr>
        <p:txBody>
          <a:bodyPr vert="horz" lIns="91440" tIns="45720" rIns="91440" bIns="45720" rtlCol="0" anchor="ctr">
            <a:normAutofit fontScale="90000"/>
          </a:bodyPr>
          <a:lstStyle/>
          <a:p>
            <a:pPr>
              <a:lnSpc>
                <a:spcPct val="90000"/>
              </a:lnSpc>
            </a:pPr>
            <a:r>
              <a:rPr lang="en-US" sz="2800" b="1" dirty="0">
                <a:solidFill>
                  <a:schemeClr val="tx1"/>
                </a:solidFill>
                <a:ea typeface="+mj-ea"/>
                <a:cs typeface="+mj-cs"/>
              </a:rPr>
              <a:t>53% Exhausted</a:t>
            </a:r>
          </a:p>
          <a:p>
            <a:pPr>
              <a:lnSpc>
                <a:spcPct val="90000"/>
              </a:lnSpc>
            </a:pPr>
            <a:r>
              <a:rPr lang="en-US" sz="2800" b="1" dirty="0">
                <a:solidFill>
                  <a:schemeClr val="tx1"/>
                </a:solidFill>
                <a:ea typeface="+mj-ea"/>
                <a:cs typeface="+mj-cs"/>
              </a:rPr>
              <a:t>4% Very Exhausted</a:t>
            </a:r>
          </a:p>
        </p:txBody>
      </p:sp>
    </p:spTree>
    <p:extLst>
      <p:ext uri="{BB962C8B-B14F-4D97-AF65-F5344CB8AC3E}">
        <p14:creationId xmlns:p14="http://schemas.microsoft.com/office/powerpoint/2010/main" val="2610646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My Real Disclosure</a:t>
            </a:r>
          </a:p>
        </p:txBody>
      </p:sp>
    </p:spTree>
    <p:extLst>
      <p:ext uri="{BB962C8B-B14F-4D97-AF65-F5344CB8AC3E}">
        <p14:creationId xmlns:p14="http://schemas.microsoft.com/office/powerpoint/2010/main" val="2312186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9277-7210-CA47-8B21-D4DA38CF2384}"/>
              </a:ext>
            </a:extLst>
          </p:cNvPr>
          <p:cNvSpPr>
            <a:spLocks noGrp="1"/>
          </p:cNvSpPr>
          <p:nvPr>
            <p:ph type="title" idx="4294967295"/>
          </p:nvPr>
        </p:nvSpPr>
        <p:spPr>
          <a:xfrm>
            <a:off x="5802313" y="2708275"/>
            <a:ext cx="3341687" cy="1041400"/>
          </a:xfrm>
        </p:spPr>
        <p:txBody>
          <a:bodyPr vert="horz" lIns="91440" tIns="45720" rIns="91440" bIns="45720" rtlCol="0" anchor="ctr">
            <a:normAutofit/>
          </a:bodyPr>
          <a:lstStyle/>
          <a:p>
            <a:pPr>
              <a:lnSpc>
                <a:spcPct val="90000"/>
              </a:lnSpc>
            </a:pPr>
            <a:r>
              <a:rPr lang="en-US" sz="2800" b="1" dirty="0">
                <a:solidFill>
                  <a:schemeClr val="tx1"/>
                </a:solidFill>
                <a:ea typeface="+mj-ea"/>
                <a:cs typeface="+mj-cs"/>
              </a:rPr>
              <a:t>39% Cynical</a:t>
            </a:r>
          </a:p>
          <a:p>
            <a:pPr>
              <a:lnSpc>
                <a:spcPct val="90000"/>
              </a:lnSpc>
            </a:pPr>
            <a:r>
              <a:rPr lang="en-US" sz="2800" b="1" dirty="0">
                <a:solidFill>
                  <a:schemeClr val="tx1"/>
                </a:solidFill>
                <a:ea typeface="+mj-ea"/>
                <a:cs typeface="+mj-cs"/>
              </a:rPr>
              <a:t>2% Very Cynical</a:t>
            </a:r>
          </a:p>
        </p:txBody>
      </p:sp>
      <p:pic>
        <p:nvPicPr>
          <p:cNvPr id="15362" name="Picture 2" descr="Cynical or Critical | Izzy Rodriguez">
            <a:extLst>
              <a:ext uri="{FF2B5EF4-FFF2-40B4-BE49-F238E27FC236}">
                <a16:creationId xmlns:a16="http://schemas.microsoft.com/office/drawing/2014/main" id="{2992DADC-816F-3744-8EA2-2FBE062D9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61950"/>
            <a:ext cx="4267200" cy="428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916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ife coaching">
            <a:extLst>
              <a:ext uri="{FF2B5EF4-FFF2-40B4-BE49-F238E27FC236}">
                <a16:creationId xmlns:a16="http://schemas.microsoft.com/office/drawing/2014/main" id="{52270971-0C45-EE45-9AC3-3786445440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68" r="23374" b="9090"/>
          <a:stretch/>
        </p:blipFill>
        <p:spPr bwMode="auto">
          <a:xfrm>
            <a:off x="2641399" y="-19050"/>
            <a:ext cx="6501384" cy="51434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51435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609277-7210-CA47-8B21-D4DA38CF2384}"/>
              </a:ext>
            </a:extLst>
          </p:cNvPr>
          <p:cNvSpPr>
            <a:spLocks noGrp="1"/>
          </p:cNvSpPr>
          <p:nvPr>
            <p:ph type="title" idx="4294967295"/>
          </p:nvPr>
        </p:nvSpPr>
        <p:spPr>
          <a:xfrm>
            <a:off x="358484" y="841772"/>
            <a:ext cx="3984915" cy="1181338"/>
          </a:xfrm>
        </p:spPr>
        <p:txBody>
          <a:bodyPr vert="horz" lIns="91440" tIns="45720" rIns="91440" bIns="45720" rtlCol="0" anchor="b">
            <a:normAutofit/>
          </a:bodyPr>
          <a:lstStyle/>
          <a:p>
            <a:pPr>
              <a:lnSpc>
                <a:spcPct val="90000"/>
              </a:lnSpc>
            </a:pPr>
            <a:r>
              <a:rPr lang="en-US" sz="2800" b="1" dirty="0">
                <a:solidFill>
                  <a:schemeClr val="tx1"/>
                </a:solidFill>
                <a:ea typeface="+mj-ea"/>
                <a:cs typeface="+mj-cs"/>
              </a:rPr>
              <a:t>98% Effective</a:t>
            </a:r>
          </a:p>
          <a:p>
            <a:pPr>
              <a:lnSpc>
                <a:spcPct val="90000"/>
              </a:lnSpc>
            </a:pPr>
            <a:r>
              <a:rPr lang="en-US" sz="2800" b="1" dirty="0">
                <a:solidFill>
                  <a:schemeClr val="tx1"/>
                </a:solidFill>
                <a:ea typeface="+mj-ea"/>
                <a:cs typeface="+mj-cs"/>
              </a:rPr>
              <a:t>45% Very Effective</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377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8CD68-CABC-5744-A8D1-04606C0E2DF3}"/>
              </a:ext>
            </a:extLst>
          </p:cNvPr>
          <p:cNvSpPr>
            <a:spLocks noGrp="1"/>
          </p:cNvSpPr>
          <p:nvPr>
            <p:ph type="title"/>
          </p:nvPr>
        </p:nvSpPr>
        <p:spPr/>
        <p:txBody>
          <a:bodyPr/>
          <a:lstStyle/>
          <a:p>
            <a:r>
              <a:rPr lang="en-US" dirty="0"/>
              <a:t>Comments</a:t>
            </a:r>
          </a:p>
        </p:txBody>
      </p:sp>
      <p:sp>
        <p:nvSpPr>
          <p:cNvPr id="3" name="Content Placeholder 2">
            <a:extLst>
              <a:ext uri="{FF2B5EF4-FFF2-40B4-BE49-F238E27FC236}">
                <a16:creationId xmlns:a16="http://schemas.microsoft.com/office/drawing/2014/main" id="{2C3CFE8B-94C9-5D46-BDD3-4C3532727868}"/>
              </a:ext>
            </a:extLst>
          </p:cNvPr>
          <p:cNvSpPr>
            <a:spLocks noGrp="1"/>
          </p:cNvSpPr>
          <p:nvPr>
            <p:ph idx="10"/>
          </p:nvPr>
        </p:nvSpPr>
        <p:spPr/>
        <p:txBody>
          <a:bodyPr/>
          <a:lstStyle/>
          <a:p>
            <a:r>
              <a:rPr lang="en-US" dirty="0"/>
              <a:t>Most rewarding</a:t>
            </a:r>
          </a:p>
          <a:p>
            <a:r>
              <a:rPr lang="en-US" dirty="0"/>
              <a:t>Most frustrating </a:t>
            </a:r>
          </a:p>
          <a:p>
            <a:r>
              <a:rPr lang="en-US" dirty="0"/>
              <a:t>Other comments</a:t>
            </a:r>
          </a:p>
        </p:txBody>
      </p:sp>
    </p:spTree>
    <p:extLst>
      <p:ext uri="{BB962C8B-B14F-4D97-AF65-F5344CB8AC3E}">
        <p14:creationId xmlns:p14="http://schemas.microsoft.com/office/powerpoint/2010/main" val="3317035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or Skintertainment Purposes Only — Glo From Head 2 Toe">
            <a:extLst>
              <a:ext uri="{FF2B5EF4-FFF2-40B4-BE49-F238E27FC236}">
                <a16:creationId xmlns:a16="http://schemas.microsoft.com/office/drawing/2014/main" id="{6B256110-16F8-9B4D-B189-B1136DAFB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0"/>
            <a:ext cx="66468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284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665EF3CE-21C5-6C42-84E1-CE44EFC49513}"/>
              </a:ext>
            </a:extLst>
          </p:cNvPr>
          <p:cNvGraphicFramePr>
            <a:graphicFrameLocks noGrp="1"/>
          </p:cNvGraphicFramePr>
          <p:nvPr>
            <p:extLst>
              <p:ext uri="{D42A27DB-BD31-4B8C-83A1-F6EECF244321}">
                <p14:modId xmlns:p14="http://schemas.microsoft.com/office/powerpoint/2010/main" val="2604108464"/>
              </p:ext>
            </p:extLst>
          </p:nvPr>
        </p:nvGraphicFramePr>
        <p:xfrm>
          <a:off x="1002029" y="1245298"/>
          <a:ext cx="7139940" cy="3046095"/>
        </p:xfrm>
        <a:graphic>
          <a:graphicData uri="http://schemas.openxmlformats.org/drawingml/2006/table">
            <a:tbl>
              <a:tblPr>
                <a:tableStyleId>{5C22544A-7EE6-4342-B048-85BDC9FD1C3A}</a:tableStyleId>
              </a:tblPr>
              <a:tblGrid>
                <a:gridCol w="7139940">
                  <a:extLst>
                    <a:ext uri="{9D8B030D-6E8A-4147-A177-3AD203B41FA5}">
                      <a16:colId xmlns:a16="http://schemas.microsoft.com/office/drawing/2014/main" val="3699774672"/>
                    </a:ext>
                  </a:extLst>
                </a:gridCol>
              </a:tblGrid>
              <a:tr h="2652903">
                <a:tc>
                  <a:txBody>
                    <a:bodyPr/>
                    <a:lstStyle/>
                    <a:p>
                      <a:pPr algn="l" fontAlgn="b"/>
                      <a:r>
                        <a:rPr lang="en-US" sz="3300" u="none" strike="noStrike" dirty="0">
                          <a:effectLst/>
                          <a:latin typeface="+mj-lt"/>
                        </a:rPr>
                        <a:t>I love, love, love my residents.  They are the best.  I find it rewarding any time I can reduce their stress and help them with administrative tasks that can overwhelm them.</a:t>
                      </a:r>
                      <a:endParaRPr lang="en-US" sz="3300" b="0" i="0" u="none" strike="noStrike" dirty="0">
                        <a:solidFill>
                          <a:srgbClr val="000000"/>
                        </a:solidFill>
                        <a:effectLst/>
                        <a:latin typeface="+mj-lt"/>
                      </a:endParaRPr>
                    </a:p>
                  </a:txBody>
                  <a:tcPr marL="28575" marR="28575" marT="28575" marB="0" anchor="b">
                    <a:noFill/>
                  </a:tcPr>
                </a:tc>
                <a:extLst>
                  <a:ext uri="{0D108BD9-81ED-4DB2-BD59-A6C34878D82A}">
                    <a16:rowId xmlns:a16="http://schemas.microsoft.com/office/drawing/2014/main" val="1391981323"/>
                  </a:ext>
                </a:extLst>
              </a:tr>
            </a:tbl>
          </a:graphicData>
        </a:graphic>
      </p:graphicFrame>
    </p:spTree>
    <p:extLst>
      <p:ext uri="{BB962C8B-B14F-4D97-AF65-F5344CB8AC3E}">
        <p14:creationId xmlns:p14="http://schemas.microsoft.com/office/powerpoint/2010/main" val="70830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E492EC52-2637-1E42-8D75-4E729D4292B5}"/>
              </a:ext>
            </a:extLst>
          </p:cNvPr>
          <p:cNvGraphicFramePr>
            <a:graphicFrameLocks noGrp="1"/>
          </p:cNvGraphicFramePr>
          <p:nvPr>
            <p:extLst>
              <p:ext uri="{D42A27DB-BD31-4B8C-83A1-F6EECF244321}">
                <p14:modId xmlns:p14="http://schemas.microsoft.com/office/powerpoint/2010/main" val="2184489537"/>
              </p:ext>
            </p:extLst>
          </p:nvPr>
        </p:nvGraphicFramePr>
        <p:xfrm>
          <a:off x="1392689" y="1050416"/>
          <a:ext cx="6358622" cy="3042666"/>
        </p:xfrm>
        <a:graphic>
          <a:graphicData uri="http://schemas.openxmlformats.org/drawingml/2006/table">
            <a:tbl>
              <a:tblPr>
                <a:solidFill>
                  <a:schemeClr val="bg1">
                    <a:lumMod val="95000"/>
                  </a:schemeClr>
                </a:solidFill>
                <a:tableStyleId>{5C22544A-7EE6-4342-B048-85BDC9FD1C3A}</a:tableStyleId>
              </a:tblPr>
              <a:tblGrid>
                <a:gridCol w="6358622">
                  <a:extLst>
                    <a:ext uri="{9D8B030D-6E8A-4147-A177-3AD203B41FA5}">
                      <a16:colId xmlns:a16="http://schemas.microsoft.com/office/drawing/2014/main" val="2653024756"/>
                    </a:ext>
                  </a:extLst>
                </a:gridCol>
              </a:tblGrid>
              <a:tr h="3042666">
                <a:tc>
                  <a:txBody>
                    <a:bodyPr/>
                    <a:lstStyle/>
                    <a:p>
                      <a:pPr algn="l" fontAlgn="b"/>
                      <a:r>
                        <a:rPr lang="en-US" sz="3300" u="none" strike="noStrike" cap="none" spc="0" dirty="0">
                          <a:solidFill>
                            <a:schemeClr val="tx1"/>
                          </a:solidFill>
                          <a:effectLst/>
                        </a:rPr>
                        <a:t>Feeling disconnected from the people I work with, constantly battling bureaucratic rules, poor morale throughout the program/organization</a:t>
                      </a:r>
                      <a:endParaRPr lang="en-US" sz="3300" b="0" i="0" u="none" strike="noStrike" cap="none" spc="0" dirty="0">
                        <a:solidFill>
                          <a:schemeClr val="tx1"/>
                        </a:solidFill>
                        <a:effectLst/>
                        <a:latin typeface="Calibri" panose="020F0502020204030204" pitchFamily="34" charset="0"/>
                      </a:endParaRPr>
                    </a:p>
                  </a:txBody>
                  <a:tcPr marL="176022" marR="26194" marT="50292" marB="377190" anchor="b">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bg1"/>
                    </a:solidFill>
                  </a:tcPr>
                </a:tc>
                <a:extLst>
                  <a:ext uri="{0D108BD9-81ED-4DB2-BD59-A6C34878D82A}">
                    <a16:rowId xmlns:a16="http://schemas.microsoft.com/office/drawing/2014/main" val="1620143491"/>
                  </a:ext>
                </a:extLst>
              </a:tr>
            </a:tbl>
          </a:graphicData>
        </a:graphic>
      </p:graphicFrame>
    </p:spTree>
    <p:extLst>
      <p:ext uri="{BB962C8B-B14F-4D97-AF65-F5344CB8AC3E}">
        <p14:creationId xmlns:p14="http://schemas.microsoft.com/office/powerpoint/2010/main" val="3835011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D689ECC2-50C3-8541-A37D-EECC49D7E03C}"/>
              </a:ext>
            </a:extLst>
          </p:cNvPr>
          <p:cNvGraphicFramePr>
            <a:graphicFrameLocks noGrp="1"/>
          </p:cNvGraphicFramePr>
          <p:nvPr>
            <p:extLst>
              <p:ext uri="{D42A27DB-BD31-4B8C-83A1-F6EECF244321}">
                <p14:modId xmlns:p14="http://schemas.microsoft.com/office/powerpoint/2010/main" val="77674162"/>
              </p:ext>
            </p:extLst>
          </p:nvPr>
        </p:nvGraphicFramePr>
        <p:xfrm>
          <a:off x="1302067" y="1496758"/>
          <a:ext cx="6539865" cy="2149983"/>
        </p:xfrm>
        <a:graphic>
          <a:graphicData uri="http://schemas.openxmlformats.org/drawingml/2006/table">
            <a:tbl>
              <a:tblPr>
                <a:tableStyleId>{5C22544A-7EE6-4342-B048-85BDC9FD1C3A}</a:tableStyleId>
              </a:tblPr>
              <a:tblGrid>
                <a:gridCol w="6539865">
                  <a:extLst>
                    <a:ext uri="{9D8B030D-6E8A-4147-A177-3AD203B41FA5}">
                      <a16:colId xmlns:a16="http://schemas.microsoft.com/office/drawing/2014/main" val="423949822"/>
                    </a:ext>
                  </a:extLst>
                </a:gridCol>
              </a:tblGrid>
              <a:tr h="2149983">
                <a:tc>
                  <a:txBody>
                    <a:bodyPr/>
                    <a:lstStyle/>
                    <a:p>
                      <a:pPr algn="l" fontAlgn="b"/>
                      <a:r>
                        <a:rPr lang="en-US" sz="3300" u="none" strike="noStrike" dirty="0">
                          <a:effectLst/>
                          <a:latin typeface="Ayuthaya" pitchFamily="2" charset="-34"/>
                          <a:ea typeface="Ayuthaya" pitchFamily="2" charset="-34"/>
                          <a:cs typeface="Ayuthaya" pitchFamily="2" charset="-34"/>
                        </a:rPr>
                        <a:t>Working with faculty who either refuse to complete evaluations or wait until the last minute to complete them.</a:t>
                      </a:r>
                      <a:endParaRPr lang="en-US" sz="3300" b="0" i="0" u="none" strike="noStrike" dirty="0">
                        <a:solidFill>
                          <a:srgbClr val="000000"/>
                        </a:solidFill>
                        <a:effectLst/>
                        <a:latin typeface="Ayuthaya" pitchFamily="2" charset="-34"/>
                        <a:ea typeface="Ayuthaya" pitchFamily="2" charset="-34"/>
                        <a:cs typeface="Ayuthaya" pitchFamily="2" charset="-34"/>
                      </a:endParaRPr>
                    </a:p>
                  </a:txBody>
                  <a:tcPr marL="28575" marR="28575" marT="28575" marB="0" anchor="b">
                    <a:noFill/>
                  </a:tcPr>
                </a:tc>
                <a:extLst>
                  <a:ext uri="{0D108BD9-81ED-4DB2-BD59-A6C34878D82A}">
                    <a16:rowId xmlns:a16="http://schemas.microsoft.com/office/drawing/2014/main" val="2153884237"/>
                  </a:ext>
                </a:extLst>
              </a:tr>
            </a:tbl>
          </a:graphicData>
        </a:graphic>
      </p:graphicFrame>
    </p:spTree>
    <p:extLst>
      <p:ext uri="{BB962C8B-B14F-4D97-AF65-F5344CB8AC3E}">
        <p14:creationId xmlns:p14="http://schemas.microsoft.com/office/powerpoint/2010/main" val="1811225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Isosceles Triangle 3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012DC232-2B0A-A14B-8AAE-C473D8B0F6FA}"/>
              </a:ext>
            </a:extLst>
          </p:cNvPr>
          <p:cNvGraphicFramePr>
            <a:graphicFrameLocks noGrp="1"/>
          </p:cNvGraphicFramePr>
          <p:nvPr>
            <p:extLst>
              <p:ext uri="{D42A27DB-BD31-4B8C-83A1-F6EECF244321}">
                <p14:modId xmlns:p14="http://schemas.microsoft.com/office/powerpoint/2010/main" val="3861502074"/>
              </p:ext>
            </p:extLst>
          </p:nvPr>
        </p:nvGraphicFramePr>
        <p:xfrm>
          <a:off x="972962" y="775468"/>
          <a:ext cx="7198076" cy="2482082"/>
        </p:xfrm>
        <a:graphic>
          <a:graphicData uri="http://schemas.openxmlformats.org/drawingml/2006/table">
            <a:tbl>
              <a:tblPr/>
              <a:tblGrid>
                <a:gridCol w="7198076">
                  <a:extLst>
                    <a:ext uri="{9D8B030D-6E8A-4147-A177-3AD203B41FA5}">
                      <a16:colId xmlns:a16="http://schemas.microsoft.com/office/drawing/2014/main" val="676160779"/>
                    </a:ext>
                  </a:extLst>
                </a:gridCol>
              </a:tblGrid>
              <a:tr h="2482082">
                <a:tc>
                  <a:txBody>
                    <a:bodyPr/>
                    <a:lstStyle/>
                    <a:p>
                      <a:pPr algn="l" fontAlgn="b">
                        <a:spcBef>
                          <a:spcPts val="0"/>
                        </a:spcBef>
                        <a:spcAft>
                          <a:spcPts val="0"/>
                        </a:spcAft>
                      </a:pPr>
                      <a:r>
                        <a:rPr lang="en-US" sz="3300" b="0" i="0" u="none" strike="noStrike" dirty="0">
                          <a:solidFill>
                            <a:srgbClr val="000000"/>
                          </a:solidFill>
                          <a:effectLst/>
                          <a:latin typeface="Calibri" panose="020F0502020204030204" pitchFamily="34" charset="0"/>
                        </a:rPr>
                        <a:t>I enjoy working with the residents and watching them progress year-to-year and through various major life events.</a:t>
                      </a:r>
                      <a:endParaRPr lang="en-US" sz="5500" b="0" i="0" u="none" strike="noStrike" dirty="0">
                        <a:effectLst/>
                        <a:latin typeface="Arial" panose="020B0604020202020204" pitchFamily="34" charset="0"/>
                      </a:endParaRPr>
                    </a:p>
                  </a:txBody>
                  <a:tcPr marL="29016" marR="29016" marT="29016" marB="0" anchor="b">
                    <a:lnL>
                      <a:noFill/>
                    </a:lnL>
                    <a:lnR>
                      <a:noFill/>
                    </a:lnR>
                    <a:lnT>
                      <a:noFill/>
                    </a:lnT>
                    <a:lnB>
                      <a:noFill/>
                    </a:lnB>
                  </a:tcPr>
                </a:tc>
                <a:extLst>
                  <a:ext uri="{0D108BD9-81ED-4DB2-BD59-A6C34878D82A}">
                    <a16:rowId xmlns:a16="http://schemas.microsoft.com/office/drawing/2014/main" val="467678145"/>
                  </a:ext>
                </a:extLst>
              </a:tr>
            </a:tbl>
          </a:graphicData>
        </a:graphic>
      </p:graphicFrame>
    </p:spTree>
    <p:extLst>
      <p:ext uri="{BB962C8B-B14F-4D97-AF65-F5344CB8AC3E}">
        <p14:creationId xmlns:p14="http://schemas.microsoft.com/office/powerpoint/2010/main" val="4119006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829C5D2B-3605-BE40-B1B3-4673F64710B2}"/>
              </a:ext>
            </a:extLst>
          </p:cNvPr>
          <p:cNvGraphicFramePr>
            <a:graphicFrameLocks noGrp="1"/>
          </p:cNvGraphicFramePr>
          <p:nvPr>
            <p:extLst>
              <p:ext uri="{D42A27DB-BD31-4B8C-83A1-F6EECF244321}">
                <p14:modId xmlns:p14="http://schemas.microsoft.com/office/powerpoint/2010/main" val="4139169887"/>
              </p:ext>
            </p:extLst>
          </p:nvPr>
        </p:nvGraphicFramePr>
        <p:xfrm>
          <a:off x="756760" y="993838"/>
          <a:ext cx="7630479" cy="3155823"/>
        </p:xfrm>
        <a:graphic>
          <a:graphicData uri="http://schemas.openxmlformats.org/drawingml/2006/table">
            <a:tbl>
              <a:tblPr/>
              <a:tblGrid>
                <a:gridCol w="7630479">
                  <a:extLst>
                    <a:ext uri="{9D8B030D-6E8A-4147-A177-3AD203B41FA5}">
                      <a16:colId xmlns:a16="http://schemas.microsoft.com/office/drawing/2014/main" val="3537529263"/>
                    </a:ext>
                  </a:extLst>
                </a:gridCol>
              </a:tblGrid>
              <a:tr h="3155823">
                <a:tc>
                  <a:txBody>
                    <a:bodyPr/>
                    <a:lstStyle/>
                    <a:p>
                      <a:pPr algn="l" fontAlgn="b">
                        <a:spcBef>
                          <a:spcPts val="0"/>
                        </a:spcBef>
                        <a:spcAft>
                          <a:spcPts val="0"/>
                        </a:spcAft>
                      </a:pPr>
                      <a:r>
                        <a:rPr lang="en-US" sz="3300" b="0" i="0" u="none" strike="noStrike" dirty="0">
                          <a:solidFill>
                            <a:srgbClr val="000000"/>
                          </a:solidFill>
                          <a:effectLst/>
                          <a:latin typeface="Calibri" panose="020F0502020204030204" pitchFamily="34" charset="0"/>
                        </a:rPr>
                        <a:t>That our department is scattered all over the medical campus.  If you need a faculty member, resident, or other personnel, you have to track them down.  If you have to go to the GME office you know that you will be away at least an hour.</a:t>
                      </a:r>
                      <a:endParaRPr lang="en-US" sz="5400" b="0" i="0" u="none" strike="noStrike" dirty="0">
                        <a:effectLst/>
                        <a:latin typeface="Arial" panose="020B0604020202020204" pitchFamily="34" charset="0"/>
                      </a:endParaRPr>
                    </a:p>
                  </a:txBody>
                  <a:tcPr marL="28575" marR="28575" marT="28575" marB="0" anchor="b">
                    <a:lnL>
                      <a:noFill/>
                    </a:lnL>
                    <a:lnR>
                      <a:noFill/>
                    </a:lnR>
                    <a:lnT>
                      <a:noFill/>
                    </a:lnT>
                    <a:lnB>
                      <a:noFill/>
                    </a:lnB>
                  </a:tcPr>
                </a:tc>
                <a:extLst>
                  <a:ext uri="{0D108BD9-81ED-4DB2-BD59-A6C34878D82A}">
                    <a16:rowId xmlns:a16="http://schemas.microsoft.com/office/drawing/2014/main" val="2826526038"/>
                  </a:ext>
                </a:extLst>
              </a:tr>
            </a:tbl>
          </a:graphicData>
        </a:graphic>
      </p:graphicFrame>
    </p:spTree>
    <p:extLst>
      <p:ext uri="{BB962C8B-B14F-4D97-AF65-F5344CB8AC3E}">
        <p14:creationId xmlns:p14="http://schemas.microsoft.com/office/powerpoint/2010/main" val="140124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F0AF37C8-A523-3648-9DCF-81AEA9CC638D}"/>
              </a:ext>
            </a:extLst>
          </p:cNvPr>
          <p:cNvGraphicFramePr>
            <a:graphicFrameLocks noGrp="1"/>
          </p:cNvGraphicFramePr>
          <p:nvPr>
            <p:extLst>
              <p:ext uri="{D42A27DB-BD31-4B8C-83A1-F6EECF244321}">
                <p14:modId xmlns:p14="http://schemas.microsoft.com/office/powerpoint/2010/main" val="2950435314"/>
              </p:ext>
            </p:extLst>
          </p:nvPr>
        </p:nvGraphicFramePr>
        <p:xfrm>
          <a:off x="990600" y="1287369"/>
          <a:ext cx="6619473" cy="2902634"/>
        </p:xfrm>
        <a:graphic>
          <a:graphicData uri="http://schemas.openxmlformats.org/drawingml/2006/table">
            <a:tbl>
              <a:tblPr>
                <a:noFill/>
                <a:tableStyleId>{5C22544A-7EE6-4342-B048-85BDC9FD1C3A}</a:tableStyleId>
              </a:tblPr>
              <a:tblGrid>
                <a:gridCol w="6619473">
                  <a:extLst>
                    <a:ext uri="{9D8B030D-6E8A-4147-A177-3AD203B41FA5}">
                      <a16:colId xmlns:a16="http://schemas.microsoft.com/office/drawing/2014/main" val="4166387517"/>
                    </a:ext>
                  </a:extLst>
                </a:gridCol>
              </a:tblGrid>
              <a:tr h="2568761">
                <a:tc>
                  <a:txBody>
                    <a:bodyPr/>
                    <a:lstStyle/>
                    <a:p>
                      <a:pPr algn="l" fontAlgn="b"/>
                      <a:r>
                        <a:rPr lang="en-US" sz="4000" u="none" strike="noStrike" dirty="0">
                          <a:solidFill>
                            <a:schemeClr val="tx1">
                              <a:lumMod val="75000"/>
                              <a:lumOff val="25000"/>
                            </a:schemeClr>
                          </a:solidFill>
                          <a:effectLst/>
                          <a:latin typeface="Bodoni 72 Book" pitchFamily="2" charset="0"/>
                        </a:rPr>
                        <a:t>Relying on the responses and action of others to complete my job tasks and projects. </a:t>
                      </a:r>
                      <a:endParaRPr lang="en-US" sz="4000" b="0" i="0" u="none" strike="noStrike" dirty="0">
                        <a:solidFill>
                          <a:schemeClr val="tx1">
                            <a:lumMod val="75000"/>
                            <a:lumOff val="25000"/>
                          </a:schemeClr>
                        </a:solidFill>
                        <a:effectLst/>
                        <a:latin typeface="Bodoni 72 Book" pitchFamily="2" charset="0"/>
                      </a:endParaRPr>
                    </a:p>
                  </a:txBody>
                  <a:tcPr marL="464234" marR="348175" marT="232117" marB="232117"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852103452"/>
                  </a:ext>
                </a:extLst>
              </a:tr>
            </a:tbl>
          </a:graphicData>
        </a:graphic>
      </p:graphicFrame>
    </p:spTree>
    <p:extLst>
      <p:ext uri="{BB962C8B-B14F-4D97-AF65-F5344CB8AC3E}">
        <p14:creationId xmlns:p14="http://schemas.microsoft.com/office/powerpoint/2010/main" val="1223381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bama Mic Drop&quot; by jennakdesigns | Redbubble">
            <a:extLst>
              <a:ext uri="{FF2B5EF4-FFF2-40B4-BE49-F238E27FC236}">
                <a16:creationId xmlns:a16="http://schemas.microsoft.com/office/drawing/2014/main" id="{055CE2CA-30AB-244F-B0D8-E788B8137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0"/>
            <a:ext cx="73580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70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483985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FEBFA0BC-81BD-9842-9322-67F19E0D63E0}"/>
              </a:ext>
            </a:extLst>
          </p:cNvPr>
          <p:cNvGraphicFramePr>
            <a:graphicFrameLocks noGrp="1"/>
          </p:cNvGraphicFramePr>
          <p:nvPr>
            <p:extLst>
              <p:ext uri="{D42A27DB-BD31-4B8C-83A1-F6EECF244321}">
                <p14:modId xmlns:p14="http://schemas.microsoft.com/office/powerpoint/2010/main" val="1879902889"/>
              </p:ext>
            </p:extLst>
          </p:nvPr>
        </p:nvGraphicFramePr>
        <p:xfrm>
          <a:off x="796782" y="798956"/>
          <a:ext cx="7550436" cy="3545586"/>
        </p:xfrm>
        <a:graphic>
          <a:graphicData uri="http://schemas.openxmlformats.org/drawingml/2006/table">
            <a:tbl>
              <a:tblPr>
                <a:noFill/>
                <a:tableStyleId>{5C22544A-7EE6-4342-B048-85BDC9FD1C3A}</a:tableStyleId>
              </a:tblPr>
              <a:tblGrid>
                <a:gridCol w="7550436">
                  <a:extLst>
                    <a:ext uri="{9D8B030D-6E8A-4147-A177-3AD203B41FA5}">
                      <a16:colId xmlns:a16="http://schemas.microsoft.com/office/drawing/2014/main" val="1921055611"/>
                    </a:ext>
                  </a:extLst>
                </a:gridCol>
              </a:tblGrid>
              <a:tr h="3545586">
                <a:tc>
                  <a:txBody>
                    <a:bodyPr/>
                    <a:lstStyle/>
                    <a:p>
                      <a:pPr algn="l" fontAlgn="b"/>
                      <a:r>
                        <a:rPr lang="en-US" sz="3300" u="none" strike="noStrike" cap="none" spc="0">
                          <a:solidFill>
                            <a:schemeClr val="tx1"/>
                          </a:solidFill>
                          <a:effectLst/>
                        </a:rPr>
                        <a:t>Constant, repeated reminders to the residents and faculty to complete required tasks or communicate information. Lack of engagement from faculty and residents for important events such as resident recruiting.</a:t>
                      </a:r>
                      <a:endParaRPr lang="en-US" sz="3300" b="0" i="0" u="none" strike="noStrike" cap="none" spc="0">
                        <a:solidFill>
                          <a:schemeClr val="tx1"/>
                        </a:solidFill>
                        <a:effectLst/>
                        <a:latin typeface="Calibri" panose="020F0502020204030204" pitchFamily="34" charset="0"/>
                      </a:endParaRPr>
                    </a:p>
                  </a:txBody>
                  <a:tcPr marL="176022" marR="26194" marT="50292" marB="377190" anchor="b">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extLst>
                  <a:ext uri="{0D108BD9-81ED-4DB2-BD59-A6C34878D82A}">
                    <a16:rowId xmlns:a16="http://schemas.microsoft.com/office/drawing/2014/main" val="4245657010"/>
                  </a:ext>
                </a:extLst>
              </a:tr>
            </a:tbl>
          </a:graphicData>
        </a:graphic>
      </p:graphicFrame>
    </p:spTree>
    <p:extLst>
      <p:ext uri="{BB962C8B-B14F-4D97-AF65-F5344CB8AC3E}">
        <p14:creationId xmlns:p14="http://schemas.microsoft.com/office/powerpoint/2010/main" val="3676134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7" y="1768"/>
            <a:ext cx="1407490" cy="1324506"/>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52897" y="4525250"/>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4290831"/>
            <a:ext cx="1696473" cy="852668"/>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D8CC25B8-890A-4649-9679-B58789DCE9EB}"/>
              </a:ext>
            </a:extLst>
          </p:cNvPr>
          <p:cNvGraphicFramePr>
            <a:graphicFrameLocks noGrp="1"/>
          </p:cNvGraphicFramePr>
          <p:nvPr>
            <p:extLst>
              <p:ext uri="{D42A27DB-BD31-4B8C-83A1-F6EECF244321}">
                <p14:modId xmlns:p14="http://schemas.microsoft.com/office/powerpoint/2010/main" val="3176054444"/>
              </p:ext>
            </p:extLst>
          </p:nvPr>
        </p:nvGraphicFramePr>
        <p:xfrm>
          <a:off x="490060" y="742378"/>
          <a:ext cx="8163879" cy="3658743"/>
        </p:xfrm>
        <a:graphic>
          <a:graphicData uri="http://schemas.openxmlformats.org/drawingml/2006/table">
            <a:tbl>
              <a:tblPr/>
              <a:tblGrid>
                <a:gridCol w="8163879">
                  <a:extLst>
                    <a:ext uri="{9D8B030D-6E8A-4147-A177-3AD203B41FA5}">
                      <a16:colId xmlns:a16="http://schemas.microsoft.com/office/drawing/2014/main" val="1274550784"/>
                    </a:ext>
                  </a:extLst>
                </a:gridCol>
              </a:tblGrid>
              <a:tr h="3658743">
                <a:tc>
                  <a:txBody>
                    <a:bodyPr/>
                    <a:lstStyle/>
                    <a:p>
                      <a:pPr algn="l" fontAlgn="b">
                        <a:spcBef>
                          <a:spcPts val="0"/>
                        </a:spcBef>
                        <a:spcAft>
                          <a:spcPts val="0"/>
                        </a:spcAft>
                      </a:pPr>
                      <a:r>
                        <a:rPr lang="en-US" sz="3300" b="0" i="0" u="none" strike="noStrike" dirty="0">
                          <a:solidFill>
                            <a:srgbClr val="000000"/>
                          </a:solidFill>
                          <a:effectLst/>
                          <a:latin typeface="Calibri" panose="020F0502020204030204" pitchFamily="34" charset="0"/>
                        </a:rPr>
                        <a:t> The role of the coordinator in making the residents and fellows feel welcome and that they know they can come to us is extremely important. While their clinical learning is paramount they need to be able to know who to come to in any situation and </a:t>
                      </a:r>
                      <a:r>
                        <a:rPr lang="en-US" sz="3300" b="1" i="0" u="none" strike="noStrike" dirty="0">
                          <a:solidFill>
                            <a:srgbClr val="000000"/>
                          </a:solidFill>
                          <a:effectLst/>
                          <a:latin typeface="Calibri" panose="020F0502020204030204" pitchFamily="34" charset="0"/>
                        </a:rPr>
                        <a:t>that is where the coordinator role is invaluable.</a:t>
                      </a:r>
                      <a:endParaRPr lang="en-US" sz="5400" b="1" i="0" u="none" strike="noStrike" dirty="0">
                        <a:effectLst/>
                        <a:latin typeface="Arial" panose="020B0604020202020204" pitchFamily="34" charset="0"/>
                      </a:endParaRPr>
                    </a:p>
                  </a:txBody>
                  <a:tcPr marL="28575" marR="28575" marT="28575" marB="0" anchor="b">
                    <a:lnL>
                      <a:noFill/>
                    </a:lnL>
                    <a:lnR>
                      <a:noFill/>
                    </a:lnR>
                    <a:lnT>
                      <a:noFill/>
                    </a:lnT>
                    <a:lnB>
                      <a:noFill/>
                    </a:lnB>
                  </a:tcPr>
                </a:tc>
                <a:extLst>
                  <a:ext uri="{0D108BD9-81ED-4DB2-BD59-A6C34878D82A}">
                    <a16:rowId xmlns:a16="http://schemas.microsoft.com/office/drawing/2014/main" val="924268191"/>
                  </a:ext>
                </a:extLst>
              </a:tr>
            </a:tbl>
          </a:graphicData>
        </a:graphic>
      </p:graphicFrame>
    </p:spTree>
    <p:extLst>
      <p:ext uri="{BB962C8B-B14F-4D97-AF65-F5344CB8AC3E}">
        <p14:creationId xmlns:p14="http://schemas.microsoft.com/office/powerpoint/2010/main" val="660586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re Word Clouds Dead?. They're not what they once were-and… | by Alana  Pirrone | Nightingale | Medium">
            <a:extLst>
              <a:ext uri="{FF2B5EF4-FFF2-40B4-BE49-F238E27FC236}">
                <a16:creationId xmlns:a16="http://schemas.microsoft.com/office/drawing/2014/main" id="{9A69FDE0-148B-9A4C-A390-44EF99A75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693" y="742950"/>
            <a:ext cx="11189741" cy="373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338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3EA7-9D99-654D-B5A1-4A8DBC676B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1E68FD-21DE-C04E-8828-CB858608D5D3}"/>
              </a:ext>
            </a:extLst>
          </p:cNvPr>
          <p:cNvSpPr>
            <a:spLocks noGrp="1"/>
          </p:cNvSpPr>
          <p:nvPr>
            <p:ph idx="10"/>
          </p:nvPr>
        </p:nvSpPr>
        <p:spPr/>
        <p:txBody>
          <a:bodyPr/>
          <a:lstStyle/>
          <a:p>
            <a:endParaRPr lang="en-US"/>
          </a:p>
        </p:txBody>
      </p:sp>
      <p:pic>
        <p:nvPicPr>
          <p:cNvPr id="4" name="Picture 3">
            <a:extLst>
              <a:ext uri="{FF2B5EF4-FFF2-40B4-BE49-F238E27FC236}">
                <a16:creationId xmlns:a16="http://schemas.microsoft.com/office/drawing/2014/main" id="{E7EF19C6-511E-7341-88CA-F105EE6A719D}"/>
              </a:ext>
            </a:extLst>
          </p:cNvPr>
          <p:cNvPicPr>
            <a:picLocks noChangeAspect="1"/>
          </p:cNvPicPr>
          <p:nvPr/>
        </p:nvPicPr>
        <p:blipFill>
          <a:blip r:embed="rId2"/>
          <a:stretch>
            <a:fillRect/>
          </a:stretch>
        </p:blipFill>
        <p:spPr>
          <a:xfrm>
            <a:off x="0" y="5583"/>
            <a:ext cx="9144000" cy="5132334"/>
          </a:xfrm>
          <a:prstGeom prst="rect">
            <a:avLst/>
          </a:prstGeom>
        </p:spPr>
      </p:pic>
    </p:spTree>
    <p:extLst>
      <p:ext uri="{BB962C8B-B14F-4D97-AF65-F5344CB8AC3E}">
        <p14:creationId xmlns:p14="http://schemas.microsoft.com/office/powerpoint/2010/main" val="375646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BC32-DE98-3C4D-9E65-6C633E37D3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E8C2EB-7C28-894A-BFA7-D2317D6BD005}"/>
              </a:ext>
            </a:extLst>
          </p:cNvPr>
          <p:cNvSpPr>
            <a:spLocks noGrp="1"/>
          </p:cNvSpPr>
          <p:nvPr>
            <p:ph idx="10"/>
          </p:nvPr>
        </p:nvSpPr>
        <p:spPr/>
        <p:txBody>
          <a:bodyPr/>
          <a:lstStyle/>
          <a:p>
            <a:endParaRPr lang="en-US"/>
          </a:p>
        </p:txBody>
      </p:sp>
      <p:pic>
        <p:nvPicPr>
          <p:cNvPr id="4" name="Picture 3">
            <a:extLst>
              <a:ext uri="{FF2B5EF4-FFF2-40B4-BE49-F238E27FC236}">
                <a16:creationId xmlns:a16="http://schemas.microsoft.com/office/drawing/2014/main" id="{93BCD59E-2117-7841-817C-5DBEBF56D8E2}"/>
              </a:ext>
            </a:extLst>
          </p:cNvPr>
          <p:cNvPicPr>
            <a:picLocks noChangeAspect="1"/>
          </p:cNvPicPr>
          <p:nvPr/>
        </p:nvPicPr>
        <p:blipFill>
          <a:blip r:embed="rId2"/>
          <a:stretch>
            <a:fillRect/>
          </a:stretch>
        </p:blipFill>
        <p:spPr>
          <a:xfrm>
            <a:off x="0" y="5583"/>
            <a:ext cx="9144000" cy="5132334"/>
          </a:xfrm>
          <a:prstGeom prst="rect">
            <a:avLst/>
          </a:prstGeom>
        </p:spPr>
      </p:pic>
    </p:spTree>
    <p:extLst>
      <p:ext uri="{BB962C8B-B14F-4D97-AF65-F5344CB8AC3E}">
        <p14:creationId xmlns:p14="http://schemas.microsoft.com/office/powerpoint/2010/main" val="2381138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B936-EE25-A64D-9FA4-AC649BC186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2180F7-2F8F-1A45-83CA-B2DE89B7ACCD}"/>
              </a:ext>
            </a:extLst>
          </p:cNvPr>
          <p:cNvSpPr>
            <a:spLocks noGrp="1"/>
          </p:cNvSpPr>
          <p:nvPr>
            <p:ph idx="10"/>
          </p:nvPr>
        </p:nvSpPr>
        <p:spPr/>
        <p:txBody>
          <a:bodyPr/>
          <a:lstStyle/>
          <a:p>
            <a:endParaRPr lang="en-US"/>
          </a:p>
        </p:txBody>
      </p:sp>
      <p:pic>
        <p:nvPicPr>
          <p:cNvPr id="4" name="Picture 3">
            <a:extLst>
              <a:ext uri="{FF2B5EF4-FFF2-40B4-BE49-F238E27FC236}">
                <a16:creationId xmlns:a16="http://schemas.microsoft.com/office/drawing/2014/main" id="{328722B6-103A-6946-961A-23DC8569C901}"/>
              </a:ext>
            </a:extLst>
          </p:cNvPr>
          <p:cNvPicPr>
            <a:picLocks noChangeAspect="1"/>
          </p:cNvPicPr>
          <p:nvPr/>
        </p:nvPicPr>
        <p:blipFill>
          <a:blip r:embed="rId2"/>
          <a:stretch>
            <a:fillRect/>
          </a:stretch>
        </p:blipFill>
        <p:spPr>
          <a:xfrm>
            <a:off x="0" y="5583"/>
            <a:ext cx="9144000" cy="5132334"/>
          </a:xfrm>
          <a:prstGeom prst="rect">
            <a:avLst/>
          </a:prstGeom>
        </p:spPr>
      </p:pic>
    </p:spTree>
    <p:extLst>
      <p:ext uri="{BB962C8B-B14F-4D97-AF65-F5344CB8AC3E}">
        <p14:creationId xmlns:p14="http://schemas.microsoft.com/office/powerpoint/2010/main" val="677348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Cake Factory PIN THE TAIL ON THE DONKEY boy or girls classic Party Game  Girl MULTI PLAYER (Pin The Donkey 12 Players) – BigaMart">
            <a:extLst>
              <a:ext uri="{FF2B5EF4-FFF2-40B4-BE49-F238E27FC236}">
                <a16:creationId xmlns:a16="http://schemas.microsoft.com/office/drawing/2014/main" id="{5A67B2D0-A2A5-E647-8520-6C80633EF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1" r="-1" b="42219"/>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292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ake Factory PIN THE TAIL ON THE DONKEY boy or girls classic Party Game  Girl MULTI PLAYER (Pin The Donkey 12 Players) – BigaMart">
            <a:extLst>
              <a:ext uri="{FF2B5EF4-FFF2-40B4-BE49-F238E27FC236}">
                <a16:creationId xmlns:a16="http://schemas.microsoft.com/office/drawing/2014/main" id="{5A67B2D0-A2A5-E647-8520-6C80633EFB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1" r="27499" b="49493"/>
          <a:stretch/>
        </p:blipFill>
        <p:spPr bwMode="auto">
          <a:xfrm>
            <a:off x="20" y="961"/>
            <a:ext cx="8991580" cy="607061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43DF075B-E080-F04D-8CF7-BA379DAAE656}"/>
              </a:ext>
            </a:extLst>
          </p:cNvPr>
          <p:cNvSpPr/>
          <p:nvPr/>
        </p:nvSpPr>
        <p:spPr bwMode="auto">
          <a:xfrm rot="922213">
            <a:off x="2978005" y="2487669"/>
            <a:ext cx="3335279" cy="2221813"/>
          </a:xfrm>
          <a:prstGeom prst="ellipse">
            <a:avLst/>
          </a:prstGeom>
          <a:blipFill>
            <a:blip r:embed="rId3"/>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249906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Dealing with cellphone carriers is confusing on purpose">
            <a:extLst>
              <a:ext uri="{FF2B5EF4-FFF2-40B4-BE49-F238E27FC236}">
                <a16:creationId xmlns:a16="http://schemas.microsoft.com/office/drawing/2014/main" id="{A712A43C-5C06-D54F-965C-78DDF6CBF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338"/>
            <a:ext cx="9144000" cy="406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511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63EA7-9D99-654D-B5A1-4A8DBC676B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1E68FD-21DE-C04E-8828-CB858608D5D3}"/>
              </a:ext>
            </a:extLst>
          </p:cNvPr>
          <p:cNvSpPr>
            <a:spLocks noGrp="1"/>
          </p:cNvSpPr>
          <p:nvPr>
            <p:ph idx="10"/>
          </p:nvPr>
        </p:nvSpPr>
        <p:spPr/>
        <p:txBody>
          <a:bodyPr/>
          <a:lstStyle/>
          <a:p>
            <a:endParaRPr lang="en-US"/>
          </a:p>
        </p:txBody>
      </p:sp>
      <p:pic>
        <p:nvPicPr>
          <p:cNvPr id="4" name="Picture 3">
            <a:extLst>
              <a:ext uri="{FF2B5EF4-FFF2-40B4-BE49-F238E27FC236}">
                <a16:creationId xmlns:a16="http://schemas.microsoft.com/office/drawing/2014/main" id="{E7EF19C6-511E-7341-88CA-F105EE6A719D}"/>
              </a:ext>
            </a:extLst>
          </p:cNvPr>
          <p:cNvPicPr>
            <a:picLocks noChangeAspect="1"/>
          </p:cNvPicPr>
          <p:nvPr/>
        </p:nvPicPr>
        <p:blipFill>
          <a:blip r:embed="rId2"/>
          <a:stretch>
            <a:fillRect/>
          </a:stretch>
        </p:blipFill>
        <p:spPr>
          <a:xfrm>
            <a:off x="0" y="5583"/>
            <a:ext cx="9144000" cy="5132334"/>
          </a:xfrm>
          <a:prstGeom prst="rect">
            <a:avLst/>
          </a:prstGeom>
        </p:spPr>
      </p:pic>
    </p:spTree>
    <p:extLst>
      <p:ext uri="{BB962C8B-B14F-4D97-AF65-F5344CB8AC3E}">
        <p14:creationId xmlns:p14="http://schemas.microsoft.com/office/powerpoint/2010/main" val="1291336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6082" name="Picture 2" descr="Buried - A Bit of Madness - Medium">
            <a:extLst>
              <a:ext uri="{FF2B5EF4-FFF2-40B4-BE49-F238E27FC236}">
                <a16:creationId xmlns:a16="http://schemas.microsoft.com/office/drawing/2014/main" id="{CF11792E-F652-B44A-ACFE-148DA51912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49" b="15165"/>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69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BC32-DE98-3C4D-9E65-6C633E37D3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E8C2EB-7C28-894A-BFA7-D2317D6BD005}"/>
              </a:ext>
            </a:extLst>
          </p:cNvPr>
          <p:cNvSpPr>
            <a:spLocks noGrp="1"/>
          </p:cNvSpPr>
          <p:nvPr>
            <p:ph idx="10"/>
          </p:nvPr>
        </p:nvSpPr>
        <p:spPr/>
        <p:txBody>
          <a:bodyPr/>
          <a:lstStyle/>
          <a:p>
            <a:endParaRPr lang="en-US"/>
          </a:p>
        </p:txBody>
      </p:sp>
      <p:pic>
        <p:nvPicPr>
          <p:cNvPr id="4" name="Picture 3">
            <a:extLst>
              <a:ext uri="{FF2B5EF4-FFF2-40B4-BE49-F238E27FC236}">
                <a16:creationId xmlns:a16="http://schemas.microsoft.com/office/drawing/2014/main" id="{93BCD59E-2117-7841-817C-5DBEBF56D8E2}"/>
              </a:ext>
            </a:extLst>
          </p:cNvPr>
          <p:cNvPicPr>
            <a:picLocks noChangeAspect="1"/>
          </p:cNvPicPr>
          <p:nvPr/>
        </p:nvPicPr>
        <p:blipFill>
          <a:blip r:embed="rId2"/>
          <a:stretch>
            <a:fillRect/>
          </a:stretch>
        </p:blipFill>
        <p:spPr>
          <a:xfrm>
            <a:off x="0" y="5583"/>
            <a:ext cx="9144000" cy="5132334"/>
          </a:xfrm>
          <a:prstGeom prst="rect">
            <a:avLst/>
          </a:prstGeom>
        </p:spPr>
      </p:pic>
    </p:spTree>
    <p:extLst>
      <p:ext uri="{BB962C8B-B14F-4D97-AF65-F5344CB8AC3E}">
        <p14:creationId xmlns:p14="http://schemas.microsoft.com/office/powerpoint/2010/main" val="2997305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B936-EE25-A64D-9FA4-AC649BC186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2180F7-2F8F-1A45-83CA-B2DE89B7ACCD}"/>
              </a:ext>
            </a:extLst>
          </p:cNvPr>
          <p:cNvSpPr>
            <a:spLocks noGrp="1"/>
          </p:cNvSpPr>
          <p:nvPr>
            <p:ph idx="10"/>
          </p:nvPr>
        </p:nvSpPr>
        <p:spPr/>
        <p:txBody>
          <a:bodyPr/>
          <a:lstStyle/>
          <a:p>
            <a:endParaRPr lang="en-US"/>
          </a:p>
        </p:txBody>
      </p:sp>
      <p:pic>
        <p:nvPicPr>
          <p:cNvPr id="4" name="Picture 3">
            <a:extLst>
              <a:ext uri="{FF2B5EF4-FFF2-40B4-BE49-F238E27FC236}">
                <a16:creationId xmlns:a16="http://schemas.microsoft.com/office/drawing/2014/main" id="{328722B6-103A-6946-961A-23DC8569C901}"/>
              </a:ext>
            </a:extLst>
          </p:cNvPr>
          <p:cNvPicPr>
            <a:picLocks noChangeAspect="1"/>
          </p:cNvPicPr>
          <p:nvPr/>
        </p:nvPicPr>
        <p:blipFill>
          <a:blip r:embed="rId2"/>
          <a:stretch>
            <a:fillRect/>
          </a:stretch>
        </p:blipFill>
        <p:spPr>
          <a:xfrm>
            <a:off x="0" y="5583"/>
            <a:ext cx="9144000" cy="5132334"/>
          </a:xfrm>
          <a:prstGeom prst="rect">
            <a:avLst/>
          </a:prstGeom>
        </p:spPr>
      </p:pic>
    </p:spTree>
    <p:extLst>
      <p:ext uri="{BB962C8B-B14F-4D97-AF65-F5344CB8AC3E}">
        <p14:creationId xmlns:p14="http://schemas.microsoft.com/office/powerpoint/2010/main" val="41500115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B936-EE25-A64D-9FA4-AC649BC186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2180F7-2F8F-1A45-83CA-B2DE89B7ACCD}"/>
              </a:ext>
            </a:extLst>
          </p:cNvPr>
          <p:cNvSpPr>
            <a:spLocks noGrp="1"/>
          </p:cNvSpPr>
          <p:nvPr>
            <p:ph idx="10"/>
          </p:nvPr>
        </p:nvSpPr>
        <p:spPr/>
        <p:txBody>
          <a:bodyPr/>
          <a:lstStyle/>
          <a:p>
            <a:endParaRPr lang="en-US"/>
          </a:p>
        </p:txBody>
      </p:sp>
      <p:pic>
        <p:nvPicPr>
          <p:cNvPr id="4" name="Picture 3">
            <a:extLst>
              <a:ext uri="{FF2B5EF4-FFF2-40B4-BE49-F238E27FC236}">
                <a16:creationId xmlns:a16="http://schemas.microsoft.com/office/drawing/2014/main" id="{328722B6-103A-6946-961A-23DC8569C901}"/>
              </a:ext>
            </a:extLst>
          </p:cNvPr>
          <p:cNvPicPr>
            <a:picLocks noChangeAspect="1"/>
          </p:cNvPicPr>
          <p:nvPr/>
        </p:nvPicPr>
        <p:blipFill>
          <a:blip r:embed="rId2"/>
          <a:stretch>
            <a:fillRect/>
          </a:stretch>
        </p:blipFill>
        <p:spPr>
          <a:xfrm>
            <a:off x="0" y="5583"/>
            <a:ext cx="9144000" cy="5132334"/>
          </a:xfrm>
          <a:prstGeom prst="rect">
            <a:avLst/>
          </a:prstGeom>
        </p:spPr>
      </p:pic>
      <p:sp>
        <p:nvSpPr>
          <p:cNvPr id="5" name="Oval 4">
            <a:extLst>
              <a:ext uri="{FF2B5EF4-FFF2-40B4-BE49-F238E27FC236}">
                <a16:creationId xmlns:a16="http://schemas.microsoft.com/office/drawing/2014/main" id="{549DA545-7F26-4E46-B9C6-CF101B83FC00}"/>
              </a:ext>
            </a:extLst>
          </p:cNvPr>
          <p:cNvSpPr/>
          <p:nvPr/>
        </p:nvSpPr>
        <p:spPr bwMode="auto">
          <a:xfrm>
            <a:off x="914400" y="1600201"/>
            <a:ext cx="4495800" cy="1123949"/>
          </a:xfrm>
          <a:prstGeom prst="ellipse">
            <a:avLst/>
          </a:prstGeom>
          <a:noFill/>
          <a:ln w="1079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3424532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B936-EE25-A64D-9FA4-AC649BC186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2180F7-2F8F-1A45-83CA-B2DE89B7ACCD}"/>
              </a:ext>
            </a:extLst>
          </p:cNvPr>
          <p:cNvSpPr>
            <a:spLocks noGrp="1"/>
          </p:cNvSpPr>
          <p:nvPr>
            <p:ph idx="10"/>
          </p:nvPr>
        </p:nvSpPr>
        <p:spPr/>
        <p:txBody>
          <a:bodyPr/>
          <a:lstStyle/>
          <a:p>
            <a:endParaRPr lang="en-US"/>
          </a:p>
        </p:txBody>
      </p:sp>
      <p:pic>
        <p:nvPicPr>
          <p:cNvPr id="4" name="Picture 3">
            <a:extLst>
              <a:ext uri="{FF2B5EF4-FFF2-40B4-BE49-F238E27FC236}">
                <a16:creationId xmlns:a16="http://schemas.microsoft.com/office/drawing/2014/main" id="{328722B6-103A-6946-961A-23DC8569C901}"/>
              </a:ext>
            </a:extLst>
          </p:cNvPr>
          <p:cNvPicPr>
            <a:picLocks noChangeAspect="1"/>
          </p:cNvPicPr>
          <p:nvPr/>
        </p:nvPicPr>
        <p:blipFill>
          <a:blip r:embed="rId2"/>
          <a:stretch>
            <a:fillRect/>
          </a:stretch>
        </p:blipFill>
        <p:spPr>
          <a:xfrm>
            <a:off x="0" y="5583"/>
            <a:ext cx="9144000" cy="5132334"/>
          </a:xfrm>
          <a:prstGeom prst="rect">
            <a:avLst/>
          </a:prstGeom>
        </p:spPr>
      </p:pic>
      <p:sp>
        <p:nvSpPr>
          <p:cNvPr id="5" name="Oval 4">
            <a:extLst>
              <a:ext uri="{FF2B5EF4-FFF2-40B4-BE49-F238E27FC236}">
                <a16:creationId xmlns:a16="http://schemas.microsoft.com/office/drawing/2014/main" id="{549DA545-7F26-4E46-B9C6-CF101B83FC00}"/>
              </a:ext>
            </a:extLst>
          </p:cNvPr>
          <p:cNvSpPr/>
          <p:nvPr/>
        </p:nvSpPr>
        <p:spPr bwMode="auto">
          <a:xfrm>
            <a:off x="914400" y="1600201"/>
            <a:ext cx="4495800" cy="1123949"/>
          </a:xfrm>
          <a:prstGeom prst="ellipse">
            <a:avLst/>
          </a:prstGeom>
          <a:noFill/>
          <a:ln w="1079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6" name="Oval 5">
            <a:extLst>
              <a:ext uri="{FF2B5EF4-FFF2-40B4-BE49-F238E27FC236}">
                <a16:creationId xmlns:a16="http://schemas.microsoft.com/office/drawing/2014/main" id="{1DFF11D6-5BF4-254B-9A5B-5C6BA7F3A82A}"/>
              </a:ext>
            </a:extLst>
          </p:cNvPr>
          <p:cNvSpPr/>
          <p:nvPr/>
        </p:nvSpPr>
        <p:spPr bwMode="auto">
          <a:xfrm rot="1904044">
            <a:off x="2402803" y="2697709"/>
            <a:ext cx="3368937" cy="965198"/>
          </a:xfrm>
          <a:prstGeom prst="ellipse">
            <a:avLst/>
          </a:prstGeom>
          <a:noFill/>
          <a:ln w="1079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3127957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B936-EE25-A64D-9FA4-AC649BC186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2180F7-2F8F-1A45-83CA-B2DE89B7ACCD}"/>
              </a:ext>
            </a:extLst>
          </p:cNvPr>
          <p:cNvSpPr>
            <a:spLocks noGrp="1"/>
          </p:cNvSpPr>
          <p:nvPr>
            <p:ph idx="10"/>
          </p:nvPr>
        </p:nvSpPr>
        <p:spPr/>
        <p:txBody>
          <a:bodyPr/>
          <a:lstStyle/>
          <a:p>
            <a:endParaRPr lang="en-US"/>
          </a:p>
        </p:txBody>
      </p:sp>
      <p:pic>
        <p:nvPicPr>
          <p:cNvPr id="4" name="Picture 3">
            <a:extLst>
              <a:ext uri="{FF2B5EF4-FFF2-40B4-BE49-F238E27FC236}">
                <a16:creationId xmlns:a16="http://schemas.microsoft.com/office/drawing/2014/main" id="{328722B6-103A-6946-961A-23DC8569C901}"/>
              </a:ext>
            </a:extLst>
          </p:cNvPr>
          <p:cNvPicPr>
            <a:picLocks noChangeAspect="1"/>
          </p:cNvPicPr>
          <p:nvPr/>
        </p:nvPicPr>
        <p:blipFill>
          <a:blip r:embed="rId2"/>
          <a:stretch>
            <a:fillRect/>
          </a:stretch>
        </p:blipFill>
        <p:spPr>
          <a:xfrm>
            <a:off x="0" y="5583"/>
            <a:ext cx="9144000" cy="5132334"/>
          </a:xfrm>
          <a:prstGeom prst="rect">
            <a:avLst/>
          </a:prstGeom>
        </p:spPr>
      </p:pic>
      <p:sp>
        <p:nvSpPr>
          <p:cNvPr id="5" name="Oval 4">
            <a:extLst>
              <a:ext uri="{FF2B5EF4-FFF2-40B4-BE49-F238E27FC236}">
                <a16:creationId xmlns:a16="http://schemas.microsoft.com/office/drawing/2014/main" id="{549DA545-7F26-4E46-B9C6-CF101B83FC00}"/>
              </a:ext>
            </a:extLst>
          </p:cNvPr>
          <p:cNvSpPr/>
          <p:nvPr/>
        </p:nvSpPr>
        <p:spPr bwMode="auto">
          <a:xfrm>
            <a:off x="914400" y="1600201"/>
            <a:ext cx="4495800" cy="1123949"/>
          </a:xfrm>
          <a:prstGeom prst="ellipse">
            <a:avLst/>
          </a:prstGeom>
          <a:noFill/>
          <a:ln w="1079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6" name="Oval 5">
            <a:extLst>
              <a:ext uri="{FF2B5EF4-FFF2-40B4-BE49-F238E27FC236}">
                <a16:creationId xmlns:a16="http://schemas.microsoft.com/office/drawing/2014/main" id="{1DFF11D6-5BF4-254B-9A5B-5C6BA7F3A82A}"/>
              </a:ext>
            </a:extLst>
          </p:cNvPr>
          <p:cNvSpPr/>
          <p:nvPr/>
        </p:nvSpPr>
        <p:spPr bwMode="auto">
          <a:xfrm rot="1904044">
            <a:off x="2402803" y="2697709"/>
            <a:ext cx="3368937" cy="965198"/>
          </a:xfrm>
          <a:prstGeom prst="ellipse">
            <a:avLst/>
          </a:prstGeom>
          <a:noFill/>
          <a:ln w="1079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Oval 6">
            <a:extLst>
              <a:ext uri="{FF2B5EF4-FFF2-40B4-BE49-F238E27FC236}">
                <a16:creationId xmlns:a16="http://schemas.microsoft.com/office/drawing/2014/main" id="{B55A36A5-1DD9-5448-ABC9-C3DC1EE10B47}"/>
              </a:ext>
            </a:extLst>
          </p:cNvPr>
          <p:cNvSpPr/>
          <p:nvPr/>
        </p:nvSpPr>
        <p:spPr bwMode="auto">
          <a:xfrm rot="18021593">
            <a:off x="3965511" y="2439287"/>
            <a:ext cx="3533780" cy="1149566"/>
          </a:xfrm>
          <a:prstGeom prst="ellipse">
            <a:avLst/>
          </a:prstGeom>
          <a:noFill/>
          <a:ln w="1079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1130683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26D8D20-516B-B844-99CB-86C59482F58B}"/>
              </a:ext>
            </a:extLst>
          </p:cNvPr>
          <p:cNvGraphicFramePr>
            <a:graphicFrameLocks noGrp="1"/>
          </p:cNvGraphicFramePr>
          <p:nvPr>
            <p:ph idx="10"/>
            <p:extLst>
              <p:ext uri="{D42A27DB-BD31-4B8C-83A1-F6EECF244321}">
                <p14:modId xmlns:p14="http://schemas.microsoft.com/office/powerpoint/2010/main" val="2791795352"/>
              </p:ext>
            </p:extLst>
          </p:nvPr>
        </p:nvGraphicFramePr>
        <p:xfrm>
          <a:off x="990600" y="1123950"/>
          <a:ext cx="7086600" cy="3657606"/>
        </p:xfrm>
        <a:graphic>
          <a:graphicData uri="http://schemas.openxmlformats.org/drawingml/2006/table">
            <a:tbl>
              <a:tblPr>
                <a:tableStyleId>{5C22544A-7EE6-4342-B048-85BDC9FD1C3A}</a:tableStyleId>
              </a:tblPr>
              <a:tblGrid>
                <a:gridCol w="1181100">
                  <a:extLst>
                    <a:ext uri="{9D8B030D-6E8A-4147-A177-3AD203B41FA5}">
                      <a16:colId xmlns:a16="http://schemas.microsoft.com/office/drawing/2014/main" val="4243856958"/>
                    </a:ext>
                  </a:extLst>
                </a:gridCol>
                <a:gridCol w="1181100">
                  <a:extLst>
                    <a:ext uri="{9D8B030D-6E8A-4147-A177-3AD203B41FA5}">
                      <a16:colId xmlns:a16="http://schemas.microsoft.com/office/drawing/2014/main" val="2655028611"/>
                    </a:ext>
                  </a:extLst>
                </a:gridCol>
                <a:gridCol w="1181100">
                  <a:extLst>
                    <a:ext uri="{9D8B030D-6E8A-4147-A177-3AD203B41FA5}">
                      <a16:colId xmlns:a16="http://schemas.microsoft.com/office/drawing/2014/main" val="2977740644"/>
                    </a:ext>
                  </a:extLst>
                </a:gridCol>
                <a:gridCol w="1181100">
                  <a:extLst>
                    <a:ext uri="{9D8B030D-6E8A-4147-A177-3AD203B41FA5}">
                      <a16:colId xmlns:a16="http://schemas.microsoft.com/office/drawing/2014/main" val="1869950266"/>
                    </a:ext>
                  </a:extLst>
                </a:gridCol>
                <a:gridCol w="1181100">
                  <a:extLst>
                    <a:ext uri="{9D8B030D-6E8A-4147-A177-3AD203B41FA5}">
                      <a16:colId xmlns:a16="http://schemas.microsoft.com/office/drawing/2014/main" val="1927962592"/>
                    </a:ext>
                  </a:extLst>
                </a:gridCol>
                <a:gridCol w="1181100">
                  <a:extLst>
                    <a:ext uri="{9D8B030D-6E8A-4147-A177-3AD203B41FA5}">
                      <a16:colId xmlns:a16="http://schemas.microsoft.com/office/drawing/2014/main" val="1137113332"/>
                    </a:ext>
                  </a:extLst>
                </a:gridCol>
              </a:tblGrid>
              <a:tr h="229927">
                <a:tc gridSpan="2">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hMerge="1">
                  <a:txBody>
                    <a:bodyPr/>
                    <a:lstStyle/>
                    <a:p>
                      <a:endParaRPr lang="en-US"/>
                    </a:p>
                  </a:txBody>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326751494"/>
                  </a:ext>
                </a:extLst>
              </a:tr>
              <a:tr h="229927">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2929447351"/>
                  </a:ext>
                </a:extLst>
              </a:tr>
              <a:tr h="229927">
                <a:tc gridSpan="2">
                  <a:txBody>
                    <a:bodyPr/>
                    <a:lstStyle/>
                    <a:p>
                      <a:pPr algn="ctr" fontAlgn="b"/>
                      <a:r>
                        <a:rPr lang="en-US" sz="1400" u="none" strike="noStrike">
                          <a:effectLst/>
                          <a:latin typeface="Arial" panose="020B0604020202020204" pitchFamily="34" charset="0"/>
                          <a:cs typeface="Arial" panose="020B0604020202020204" pitchFamily="34" charset="0"/>
                        </a:rPr>
                        <a:t>Regression Statistics</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hMerge="1">
                  <a:txBody>
                    <a:bodyPr/>
                    <a:lstStyle/>
                    <a:p>
                      <a:endParaRPr lang="en-US"/>
                    </a:p>
                  </a:txBody>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1417244785"/>
                  </a:ext>
                </a:extLst>
              </a:tr>
              <a:tr h="229927">
                <a:tc>
                  <a:txBody>
                    <a:bodyPr/>
                    <a:lstStyle/>
                    <a:p>
                      <a:pPr algn="l" fontAlgn="b"/>
                      <a:r>
                        <a:rPr lang="en-US" sz="1400" u="none" strike="noStrike">
                          <a:effectLst/>
                          <a:latin typeface="Arial" panose="020B0604020202020204" pitchFamily="34" charset="0"/>
                          <a:cs typeface="Arial" panose="020B0604020202020204" pitchFamily="34" charset="0"/>
                        </a:rPr>
                        <a:t>Multiple R</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0.00219188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1499318986"/>
                  </a:ext>
                </a:extLst>
              </a:tr>
              <a:tr h="229927">
                <a:tc>
                  <a:txBody>
                    <a:bodyPr/>
                    <a:lstStyle/>
                    <a:p>
                      <a:pPr algn="l" fontAlgn="b"/>
                      <a:r>
                        <a:rPr lang="en-US" sz="1400" u="none" strike="noStrike">
                          <a:effectLst/>
                          <a:latin typeface="Arial" panose="020B0604020202020204" pitchFamily="34" charset="0"/>
                          <a:cs typeface="Arial" panose="020B0604020202020204" pitchFamily="34" charset="0"/>
                        </a:rPr>
                        <a:t>R Square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dirty="0">
                          <a:effectLst/>
                          <a:latin typeface="Arial" panose="020B0604020202020204" pitchFamily="34" charset="0"/>
                          <a:cs typeface="Arial" panose="020B0604020202020204" pitchFamily="34" charset="0"/>
                        </a:rPr>
                        <a:t>4.8043E-06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791312972"/>
                  </a:ext>
                </a:extLst>
              </a:tr>
              <a:tr h="449241">
                <a:tc>
                  <a:txBody>
                    <a:bodyPr/>
                    <a:lstStyle/>
                    <a:p>
                      <a:pPr algn="l" fontAlgn="b"/>
                      <a:r>
                        <a:rPr lang="en-US" sz="1400" u="none" strike="noStrike">
                          <a:effectLst/>
                          <a:latin typeface="Arial" panose="020B0604020202020204" pitchFamily="34" charset="0"/>
                          <a:cs typeface="Arial" panose="020B0604020202020204" pitchFamily="34" charset="0"/>
                        </a:rPr>
                        <a:t>Adjusted R Square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-0.0091695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2398748280"/>
                  </a:ext>
                </a:extLst>
              </a:tr>
              <a:tr h="449241">
                <a:tc>
                  <a:txBody>
                    <a:bodyPr/>
                    <a:lstStyle/>
                    <a:p>
                      <a:pPr algn="l" fontAlgn="b"/>
                      <a:r>
                        <a:rPr lang="en-US" sz="1400" u="none" strike="noStrike">
                          <a:effectLst/>
                          <a:latin typeface="Arial" panose="020B0604020202020204" pitchFamily="34" charset="0"/>
                          <a:cs typeface="Arial" panose="020B0604020202020204" pitchFamily="34" charset="0"/>
                        </a:rPr>
                        <a:t>Standard Error</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8.04308096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2549885930"/>
                  </a:ext>
                </a:extLst>
              </a:tr>
              <a:tr h="229927">
                <a:tc>
                  <a:txBody>
                    <a:bodyPr/>
                    <a:lstStyle/>
                    <a:p>
                      <a:pPr algn="l" fontAlgn="b"/>
                      <a:r>
                        <a:rPr lang="en-US" sz="1400" u="none" strike="noStrike">
                          <a:effectLst/>
                          <a:latin typeface="Arial" panose="020B0604020202020204" pitchFamily="34" charset="0"/>
                          <a:cs typeface="Arial" panose="020B0604020202020204" pitchFamily="34" charset="0"/>
                        </a:rPr>
                        <a:t>Observations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111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3639677371"/>
                  </a:ext>
                </a:extLst>
              </a:tr>
              <a:tr h="229927">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630124750"/>
                  </a:ext>
                </a:extLst>
              </a:tr>
              <a:tr h="229927">
                <a:tc>
                  <a:txBody>
                    <a:bodyPr/>
                    <a:lstStyle/>
                    <a:p>
                      <a:pPr algn="l" fontAlgn="b"/>
                      <a:r>
                        <a:rPr lang="en-US" sz="1400" u="none" strike="noStrike">
                          <a:effectLst/>
                          <a:latin typeface="Arial" panose="020B0604020202020204" pitchFamily="34" charset="0"/>
                          <a:cs typeface="Arial" panose="020B0604020202020204" pitchFamily="34" charset="0"/>
                        </a:rPr>
                        <a:t>ANOVA</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1342260118"/>
                  </a:ext>
                </a:extLst>
              </a:tr>
              <a:tr h="229927">
                <a:tc>
                  <a:txBody>
                    <a:bodyPr/>
                    <a:lstStyle/>
                    <a:p>
                      <a:pPr algn="ctr" fontAlgn="b"/>
                      <a:r>
                        <a:rPr lang="en-US" sz="1400" u="none" strike="noStrike">
                          <a:effectLst/>
                          <a:latin typeface="Arial" panose="020B0604020202020204" pitchFamily="34" charset="0"/>
                          <a:cs typeface="Arial" panose="020B0604020202020204" pitchFamily="34" charset="0"/>
                        </a:rPr>
                        <a:t> </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ctr" fontAlgn="b"/>
                      <a:r>
                        <a:rPr lang="en-US" sz="1400" u="none" strike="noStrike">
                          <a:effectLst/>
                          <a:latin typeface="Arial" panose="020B0604020202020204" pitchFamily="34" charset="0"/>
                          <a:cs typeface="Arial" panose="020B0604020202020204" pitchFamily="34" charset="0"/>
                        </a:rPr>
                        <a:t>df</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ctr" fontAlgn="b"/>
                      <a:r>
                        <a:rPr lang="en-US" sz="1400" u="none" strike="noStrike">
                          <a:effectLst/>
                          <a:latin typeface="Arial" panose="020B0604020202020204" pitchFamily="34" charset="0"/>
                          <a:cs typeface="Arial" panose="020B0604020202020204" pitchFamily="34" charset="0"/>
                        </a:rPr>
                        <a:t>SS</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ctr" fontAlgn="b"/>
                      <a:r>
                        <a:rPr lang="en-US" sz="1400" u="none" strike="noStrike">
                          <a:effectLst/>
                          <a:latin typeface="Arial" panose="020B0604020202020204" pitchFamily="34" charset="0"/>
                          <a:cs typeface="Arial" panose="020B0604020202020204" pitchFamily="34" charset="0"/>
                        </a:rPr>
                        <a:t>MS</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ctr" fontAlgn="b"/>
                      <a:r>
                        <a:rPr lang="en-US" sz="1400" u="none" strike="noStrike">
                          <a:effectLst/>
                          <a:latin typeface="Arial" panose="020B0604020202020204" pitchFamily="34" charset="0"/>
                          <a:cs typeface="Arial" panose="020B0604020202020204" pitchFamily="34" charset="0"/>
                        </a:rPr>
                        <a:t>F</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ctr" fontAlgn="b"/>
                      <a:r>
                        <a:rPr lang="en-US" sz="1400" u="none" strike="noStrike">
                          <a:effectLst/>
                          <a:latin typeface="Arial" panose="020B0604020202020204" pitchFamily="34" charset="0"/>
                          <a:cs typeface="Arial" panose="020B0604020202020204" pitchFamily="34" charset="0"/>
                        </a:rPr>
                        <a:t>Significance F</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857022541"/>
                  </a:ext>
                </a:extLst>
              </a:tr>
              <a:tr h="229927">
                <a:tc>
                  <a:txBody>
                    <a:bodyPr/>
                    <a:lstStyle/>
                    <a:p>
                      <a:pPr algn="l" fontAlgn="b"/>
                      <a:r>
                        <a:rPr lang="en-US" sz="1400" u="none" strike="noStrike">
                          <a:effectLst/>
                          <a:latin typeface="Arial" panose="020B0604020202020204" pitchFamily="34" charset="0"/>
                          <a:cs typeface="Arial" panose="020B0604020202020204" pitchFamily="34" charset="0"/>
                        </a:rPr>
                        <a:t>Regression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0.03387725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0.03387725</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0.00052368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0.98178466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3443973120"/>
                  </a:ext>
                </a:extLst>
              </a:tr>
              <a:tr h="229927">
                <a:tc>
                  <a:txBody>
                    <a:bodyPr/>
                    <a:lstStyle/>
                    <a:p>
                      <a:pPr algn="l" fontAlgn="b"/>
                      <a:r>
                        <a:rPr lang="en-US" sz="1400" u="none" strike="noStrike">
                          <a:effectLst/>
                          <a:latin typeface="Arial" panose="020B0604020202020204" pitchFamily="34" charset="0"/>
                          <a:cs typeface="Arial" panose="020B0604020202020204" pitchFamily="34" charset="0"/>
                        </a:rPr>
                        <a:t>Residual</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109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7051.33549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64.6911513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3003460880"/>
                  </a:ext>
                </a:extLst>
              </a:tr>
              <a:tr h="229927">
                <a:tc>
                  <a:txBody>
                    <a:bodyPr/>
                    <a:lstStyle/>
                    <a:p>
                      <a:pPr algn="l" fontAlgn="b"/>
                      <a:r>
                        <a:rPr lang="en-US" sz="1400" u="none" strike="noStrike">
                          <a:effectLst/>
                          <a:latin typeface="Arial" panose="020B0604020202020204" pitchFamily="34" charset="0"/>
                          <a:cs typeface="Arial" panose="020B0604020202020204" pitchFamily="34" charset="0"/>
                        </a:rPr>
                        <a:t>Total</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110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r" fontAlgn="b"/>
                      <a:r>
                        <a:rPr lang="en-US" sz="1400" u="none" strike="noStrike">
                          <a:effectLst/>
                          <a:latin typeface="Arial" panose="020B0604020202020204" pitchFamily="34" charset="0"/>
                          <a:cs typeface="Arial" panose="020B0604020202020204" pitchFamily="34" charset="0"/>
                        </a:rPr>
                        <a:t>7051.36937</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r>
                        <a:rPr lang="en-US" sz="1400" u="none" strike="noStrike">
                          <a:effectLst/>
                          <a:latin typeface="Arial" panose="020B0604020202020204" pitchFamily="34" charset="0"/>
                          <a:cs typeface="Arial" panose="020B0604020202020204" pitchFamily="34" charset="0"/>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r>
                        <a:rPr lang="en-US" sz="1400" u="none" strike="noStrike">
                          <a:effectLst/>
                          <a:latin typeface="Arial" panose="020B0604020202020204" pitchFamily="34" charset="0"/>
                          <a:cs typeface="Arial" panose="020B0604020202020204" pitchFamily="34" charset="0"/>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tc>
                  <a:txBody>
                    <a:bodyPr/>
                    <a:lstStyle/>
                    <a:p>
                      <a:pPr algn="l" fontAlgn="b"/>
                      <a:r>
                        <a:rPr lang="en-US" sz="1400" u="none" strike="noStrike" dirty="0">
                          <a:effectLst/>
                          <a:latin typeface="Arial" panose="020B0604020202020204" pitchFamily="34" charset="0"/>
                          <a:cs typeface="Arial" panose="020B0604020202020204" pitchFamily="34" charset="0"/>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375" marR="7375" marT="7375" marB="0" anchor="b">
                    <a:solidFill>
                      <a:schemeClr val="accent3"/>
                    </a:solidFill>
                  </a:tcPr>
                </a:tc>
                <a:extLst>
                  <a:ext uri="{0D108BD9-81ED-4DB2-BD59-A6C34878D82A}">
                    <a16:rowId xmlns:a16="http://schemas.microsoft.com/office/drawing/2014/main" val="3081622069"/>
                  </a:ext>
                </a:extLst>
              </a:tr>
            </a:tbl>
          </a:graphicData>
        </a:graphic>
      </p:graphicFrame>
      <p:sp>
        <p:nvSpPr>
          <p:cNvPr id="5" name="Title 1">
            <a:extLst>
              <a:ext uri="{FF2B5EF4-FFF2-40B4-BE49-F238E27FC236}">
                <a16:creationId xmlns:a16="http://schemas.microsoft.com/office/drawing/2014/main" id="{797B99A3-A6FB-3B4D-B398-D7906C72F591}"/>
              </a:ext>
            </a:extLst>
          </p:cNvPr>
          <p:cNvSpPr>
            <a:spLocks noGrp="1"/>
          </p:cNvSpPr>
          <p:nvPr>
            <p:ph type="title"/>
          </p:nvPr>
        </p:nvSpPr>
        <p:spPr/>
        <p:txBody>
          <a:bodyPr/>
          <a:lstStyle/>
          <a:p>
            <a:r>
              <a:rPr lang="en-US" dirty="0"/>
              <a:t>Years Experience vs. Exhaustion</a:t>
            </a:r>
          </a:p>
        </p:txBody>
      </p:sp>
      <p:sp>
        <p:nvSpPr>
          <p:cNvPr id="6" name="Oval 5">
            <a:extLst>
              <a:ext uri="{FF2B5EF4-FFF2-40B4-BE49-F238E27FC236}">
                <a16:creationId xmlns:a16="http://schemas.microsoft.com/office/drawing/2014/main" id="{CA10BCCA-EAC4-194C-BB95-90A52418131B}"/>
              </a:ext>
            </a:extLst>
          </p:cNvPr>
          <p:cNvSpPr/>
          <p:nvPr/>
        </p:nvSpPr>
        <p:spPr bwMode="auto">
          <a:xfrm>
            <a:off x="6858000" y="3638550"/>
            <a:ext cx="1676400" cy="914400"/>
          </a:xfrm>
          <a:prstGeom prst="ellipse">
            <a:avLst/>
          </a:prstGeom>
          <a:noFill/>
          <a:ln w="476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1963495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AED2-9D27-5D4D-B50B-251C9F8AFFA9}"/>
              </a:ext>
            </a:extLst>
          </p:cNvPr>
          <p:cNvSpPr>
            <a:spLocks noGrp="1"/>
          </p:cNvSpPr>
          <p:nvPr>
            <p:ph type="title"/>
          </p:nvPr>
        </p:nvSpPr>
        <p:spPr/>
        <p:txBody>
          <a:bodyPr/>
          <a:lstStyle/>
          <a:p>
            <a:r>
              <a:rPr lang="en-US" dirty="0"/>
              <a:t>Years Experience vs. Exhaustion</a:t>
            </a:r>
          </a:p>
        </p:txBody>
      </p:sp>
      <p:graphicFrame>
        <p:nvGraphicFramePr>
          <p:cNvPr id="5" name="Chart 4">
            <a:extLst>
              <a:ext uri="{FF2B5EF4-FFF2-40B4-BE49-F238E27FC236}">
                <a16:creationId xmlns:a16="http://schemas.microsoft.com/office/drawing/2014/main" id="{62250144-FD8D-D240-B5A3-F6E244E8215C}"/>
              </a:ext>
            </a:extLst>
          </p:cNvPr>
          <p:cNvGraphicFramePr>
            <a:graphicFrameLocks/>
          </p:cNvGraphicFramePr>
          <p:nvPr>
            <p:extLst>
              <p:ext uri="{D42A27DB-BD31-4B8C-83A1-F6EECF244321}">
                <p14:modId xmlns:p14="http://schemas.microsoft.com/office/powerpoint/2010/main" val="2609438543"/>
              </p:ext>
            </p:extLst>
          </p:nvPr>
        </p:nvGraphicFramePr>
        <p:xfrm>
          <a:off x="838200" y="1038227"/>
          <a:ext cx="7086600" cy="37433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9506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F778-D4A5-BE40-89E6-6D953AC58ED3}"/>
              </a:ext>
            </a:extLst>
          </p:cNvPr>
          <p:cNvSpPr>
            <a:spLocks noGrp="1"/>
          </p:cNvSpPr>
          <p:nvPr>
            <p:ph type="title"/>
          </p:nvPr>
        </p:nvSpPr>
        <p:spPr/>
        <p:txBody>
          <a:bodyPr/>
          <a:lstStyle/>
          <a:p>
            <a:endParaRPr lang="en-US"/>
          </a:p>
        </p:txBody>
      </p:sp>
      <p:pic>
        <p:nvPicPr>
          <p:cNvPr id="4" name="Cat herder.mp4" descr="Cat herder.mp4">
            <a:hlinkClick r:id="" action="ppaction://media"/>
            <a:extLst>
              <a:ext uri="{FF2B5EF4-FFF2-40B4-BE49-F238E27FC236}">
                <a16:creationId xmlns:a16="http://schemas.microsoft.com/office/drawing/2014/main" id="{38B852D0-D82B-9040-A71B-36400D24F449}"/>
              </a:ext>
            </a:extLst>
          </p:cNvPr>
          <p:cNvPicPr>
            <a:picLocks noGrp="1" noChangeAspect="1"/>
          </p:cNvPicPr>
          <p:nvPr>
            <p:ph idx="10"/>
            <a:videoFile r:link="rId2"/>
            <p:extLst>
              <p:ext uri="{DAA4B4D4-6D71-4841-9C94-3DE7FCFB9230}">
                <p14:media xmlns:p14="http://schemas.microsoft.com/office/powerpoint/2010/main" r:embed="rId1"/>
              </p:ext>
            </p:extLst>
          </p:nvPr>
        </p:nvPicPr>
        <p:blipFill>
          <a:blip r:embed="rId4"/>
          <a:stretch>
            <a:fillRect/>
          </a:stretch>
        </p:blipFill>
        <p:spPr>
          <a:xfrm>
            <a:off x="-153493" y="90488"/>
            <a:ext cx="9450985" cy="4962523"/>
          </a:xfrm>
        </p:spPr>
      </p:pic>
    </p:spTree>
    <p:extLst>
      <p:ext uri="{BB962C8B-B14F-4D97-AF65-F5344CB8AC3E}">
        <p14:creationId xmlns:p14="http://schemas.microsoft.com/office/powerpoint/2010/main" val="262129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29DDAA-7198-E14B-89E7-EF999F9A0068}"/>
              </a:ext>
            </a:extLst>
          </p:cNvPr>
          <p:cNvSpPr>
            <a:spLocks noGrp="1"/>
          </p:cNvSpPr>
          <p:nvPr>
            <p:ph type="title"/>
          </p:nvPr>
        </p:nvSpPr>
        <p:spPr/>
        <p:txBody>
          <a:bodyPr/>
          <a:lstStyle/>
          <a:p>
            <a:r>
              <a:rPr lang="en-US" dirty="0"/>
              <a:t>Years Experience vs. Cynicism</a:t>
            </a:r>
          </a:p>
        </p:txBody>
      </p:sp>
      <p:graphicFrame>
        <p:nvGraphicFramePr>
          <p:cNvPr id="8" name="Content Placeholder 7">
            <a:extLst>
              <a:ext uri="{FF2B5EF4-FFF2-40B4-BE49-F238E27FC236}">
                <a16:creationId xmlns:a16="http://schemas.microsoft.com/office/drawing/2014/main" id="{AA2256EE-F17D-3F42-AB6A-7B139B37955C}"/>
              </a:ext>
            </a:extLst>
          </p:cNvPr>
          <p:cNvGraphicFramePr>
            <a:graphicFrameLocks noGrp="1"/>
          </p:cNvGraphicFramePr>
          <p:nvPr>
            <p:ph idx="10"/>
            <p:extLst>
              <p:ext uri="{D42A27DB-BD31-4B8C-83A1-F6EECF244321}">
                <p14:modId xmlns:p14="http://schemas.microsoft.com/office/powerpoint/2010/main" val="2097161402"/>
              </p:ext>
            </p:extLst>
          </p:nvPr>
        </p:nvGraphicFramePr>
        <p:xfrm>
          <a:off x="762000" y="1038226"/>
          <a:ext cx="7086600" cy="3598719"/>
        </p:xfrm>
        <a:graphic>
          <a:graphicData uri="http://schemas.openxmlformats.org/drawingml/2006/table">
            <a:tbl>
              <a:tblPr>
                <a:tableStyleId>{5C22544A-7EE6-4342-B048-85BDC9FD1C3A}</a:tableStyleId>
              </a:tblPr>
              <a:tblGrid>
                <a:gridCol w="1181100">
                  <a:extLst>
                    <a:ext uri="{9D8B030D-6E8A-4147-A177-3AD203B41FA5}">
                      <a16:colId xmlns:a16="http://schemas.microsoft.com/office/drawing/2014/main" val="2305324736"/>
                    </a:ext>
                  </a:extLst>
                </a:gridCol>
                <a:gridCol w="1181100">
                  <a:extLst>
                    <a:ext uri="{9D8B030D-6E8A-4147-A177-3AD203B41FA5}">
                      <a16:colId xmlns:a16="http://schemas.microsoft.com/office/drawing/2014/main" val="2462754234"/>
                    </a:ext>
                  </a:extLst>
                </a:gridCol>
                <a:gridCol w="1181100">
                  <a:extLst>
                    <a:ext uri="{9D8B030D-6E8A-4147-A177-3AD203B41FA5}">
                      <a16:colId xmlns:a16="http://schemas.microsoft.com/office/drawing/2014/main" val="179109868"/>
                    </a:ext>
                  </a:extLst>
                </a:gridCol>
                <a:gridCol w="1181100">
                  <a:extLst>
                    <a:ext uri="{9D8B030D-6E8A-4147-A177-3AD203B41FA5}">
                      <a16:colId xmlns:a16="http://schemas.microsoft.com/office/drawing/2014/main" val="1594474194"/>
                    </a:ext>
                  </a:extLst>
                </a:gridCol>
                <a:gridCol w="1181100">
                  <a:extLst>
                    <a:ext uri="{9D8B030D-6E8A-4147-A177-3AD203B41FA5}">
                      <a16:colId xmlns:a16="http://schemas.microsoft.com/office/drawing/2014/main" val="1988160903"/>
                    </a:ext>
                  </a:extLst>
                </a:gridCol>
                <a:gridCol w="1181100">
                  <a:extLst>
                    <a:ext uri="{9D8B030D-6E8A-4147-A177-3AD203B41FA5}">
                      <a16:colId xmlns:a16="http://schemas.microsoft.com/office/drawing/2014/main" val="1444473999"/>
                    </a:ext>
                  </a:extLst>
                </a:gridCol>
              </a:tblGrid>
              <a:tr h="231311">
                <a:tc gridSpan="2">
                  <a:txBody>
                    <a:bodyPr/>
                    <a:lstStyle/>
                    <a:p>
                      <a:pPr algn="ctr" fontAlgn="b"/>
                      <a:r>
                        <a:rPr lang="en-US" sz="1400" u="none" strike="noStrike">
                          <a:effectLst/>
                          <a:latin typeface="Arial" panose="020B0604020202020204" pitchFamily="34" charset="0"/>
                          <a:cs typeface="Arial" panose="020B0604020202020204" pitchFamily="34" charset="0"/>
                        </a:rPr>
                        <a:t>Regression Statistics</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hMerge="1">
                  <a:txBody>
                    <a:bodyPr/>
                    <a:lstStyle/>
                    <a:p>
                      <a:endParaRPr lang="en-US"/>
                    </a:p>
                  </a:txBody>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extLst>
                  <a:ext uri="{0D108BD9-81ED-4DB2-BD59-A6C34878D82A}">
                    <a16:rowId xmlns:a16="http://schemas.microsoft.com/office/drawing/2014/main" val="3571864453"/>
                  </a:ext>
                </a:extLst>
              </a:tr>
              <a:tr h="231311">
                <a:tc>
                  <a:txBody>
                    <a:bodyPr/>
                    <a:lstStyle/>
                    <a:p>
                      <a:pPr algn="l" fontAlgn="b"/>
                      <a:r>
                        <a:rPr lang="en-US" sz="1400" u="none" strike="noStrike">
                          <a:effectLst/>
                          <a:latin typeface="Arial" panose="020B0604020202020204" pitchFamily="34" charset="0"/>
                          <a:cs typeface="Arial" panose="020B0604020202020204" pitchFamily="34" charset="0"/>
                        </a:rPr>
                        <a:t>Multiple R</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0.03893679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extLst>
                  <a:ext uri="{0D108BD9-81ED-4DB2-BD59-A6C34878D82A}">
                    <a16:rowId xmlns:a16="http://schemas.microsoft.com/office/drawing/2014/main" val="3646356239"/>
                  </a:ext>
                </a:extLst>
              </a:tr>
              <a:tr h="231311">
                <a:tc>
                  <a:txBody>
                    <a:bodyPr/>
                    <a:lstStyle/>
                    <a:p>
                      <a:pPr algn="l" fontAlgn="b"/>
                      <a:r>
                        <a:rPr lang="en-US" sz="1400" u="none" strike="noStrike">
                          <a:effectLst/>
                          <a:latin typeface="Arial" panose="020B0604020202020204" pitchFamily="34" charset="0"/>
                          <a:cs typeface="Arial" panose="020B0604020202020204" pitchFamily="34" charset="0"/>
                        </a:rPr>
                        <a:t>R Square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0.00151607</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extLst>
                  <a:ext uri="{0D108BD9-81ED-4DB2-BD59-A6C34878D82A}">
                    <a16:rowId xmlns:a16="http://schemas.microsoft.com/office/drawing/2014/main" val="721160695"/>
                  </a:ext>
                </a:extLst>
              </a:tr>
              <a:tr h="427398">
                <a:tc>
                  <a:txBody>
                    <a:bodyPr/>
                    <a:lstStyle/>
                    <a:p>
                      <a:pPr algn="l" fontAlgn="b"/>
                      <a:r>
                        <a:rPr lang="en-US" sz="1400" u="none" strike="noStrike">
                          <a:effectLst/>
                          <a:latin typeface="Arial" panose="020B0604020202020204" pitchFamily="34" charset="0"/>
                          <a:cs typeface="Arial" panose="020B0604020202020204" pitchFamily="34" charset="0"/>
                        </a:rPr>
                        <a:t>Adjusted R Square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-0.0076443</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extLst>
                  <a:ext uri="{0D108BD9-81ED-4DB2-BD59-A6C34878D82A}">
                    <a16:rowId xmlns:a16="http://schemas.microsoft.com/office/drawing/2014/main" val="3621356540"/>
                  </a:ext>
                </a:extLst>
              </a:tr>
              <a:tr h="427398">
                <a:tc>
                  <a:txBody>
                    <a:bodyPr/>
                    <a:lstStyle/>
                    <a:p>
                      <a:pPr algn="l" fontAlgn="b"/>
                      <a:r>
                        <a:rPr lang="en-US" sz="1400" u="none" strike="noStrike">
                          <a:effectLst/>
                          <a:latin typeface="Arial" panose="020B0604020202020204" pitchFamily="34" charset="0"/>
                          <a:cs typeface="Arial" panose="020B0604020202020204" pitchFamily="34" charset="0"/>
                        </a:rPr>
                        <a:t>Standard Error</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8.49393924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extLst>
                  <a:ext uri="{0D108BD9-81ED-4DB2-BD59-A6C34878D82A}">
                    <a16:rowId xmlns:a16="http://schemas.microsoft.com/office/drawing/2014/main" val="1835072576"/>
                  </a:ext>
                </a:extLst>
              </a:tr>
              <a:tr h="427398">
                <a:tc>
                  <a:txBody>
                    <a:bodyPr/>
                    <a:lstStyle/>
                    <a:p>
                      <a:pPr algn="l" fontAlgn="b"/>
                      <a:r>
                        <a:rPr lang="en-US" sz="1400" u="none" strike="noStrike">
                          <a:effectLst/>
                          <a:latin typeface="Arial" panose="020B0604020202020204" pitchFamily="34" charset="0"/>
                          <a:cs typeface="Arial" panose="020B0604020202020204" pitchFamily="34" charset="0"/>
                        </a:rPr>
                        <a:t>Observations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111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extLst>
                  <a:ext uri="{0D108BD9-81ED-4DB2-BD59-A6C34878D82A}">
                    <a16:rowId xmlns:a16="http://schemas.microsoft.com/office/drawing/2014/main" val="1902330611"/>
                  </a:ext>
                </a:extLst>
              </a:tr>
              <a:tr h="231311">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extLst>
                  <a:ext uri="{0D108BD9-81ED-4DB2-BD59-A6C34878D82A}">
                    <a16:rowId xmlns:a16="http://schemas.microsoft.com/office/drawing/2014/main" val="1495367809"/>
                  </a:ext>
                </a:extLst>
              </a:tr>
              <a:tr h="246731">
                <a:tc>
                  <a:txBody>
                    <a:bodyPr/>
                    <a:lstStyle/>
                    <a:p>
                      <a:pPr algn="l" fontAlgn="b"/>
                      <a:r>
                        <a:rPr lang="en-US" sz="1400" u="none" strike="noStrike">
                          <a:effectLst/>
                          <a:latin typeface="Arial" panose="020B0604020202020204" pitchFamily="34" charset="0"/>
                          <a:cs typeface="Arial" panose="020B0604020202020204" pitchFamily="34" charset="0"/>
                        </a:rPr>
                        <a:t>ANOVA</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extLst>
                  <a:ext uri="{0D108BD9-81ED-4DB2-BD59-A6C34878D82A}">
                    <a16:rowId xmlns:a16="http://schemas.microsoft.com/office/drawing/2014/main" val="1912563727"/>
                  </a:ext>
                </a:extLst>
              </a:tr>
              <a:tr h="427398">
                <a:tc>
                  <a:txBody>
                    <a:bodyPr/>
                    <a:lstStyle/>
                    <a:p>
                      <a:pPr algn="ctr" fontAlgn="b"/>
                      <a:r>
                        <a:rPr lang="en-US" sz="1400" u="none" strike="noStrike">
                          <a:effectLst/>
                          <a:latin typeface="Arial" panose="020B0604020202020204" pitchFamily="34" charset="0"/>
                          <a:cs typeface="Arial" panose="020B0604020202020204" pitchFamily="34" charset="0"/>
                        </a:rPr>
                        <a:t> </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ctr" fontAlgn="b"/>
                      <a:r>
                        <a:rPr lang="en-US" sz="1400" u="none" strike="noStrike">
                          <a:effectLst/>
                          <a:latin typeface="Arial" panose="020B0604020202020204" pitchFamily="34" charset="0"/>
                          <a:cs typeface="Arial" panose="020B0604020202020204" pitchFamily="34" charset="0"/>
                        </a:rPr>
                        <a:t>df</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ctr" fontAlgn="b"/>
                      <a:r>
                        <a:rPr lang="en-US" sz="1400" u="none" strike="noStrike">
                          <a:effectLst/>
                          <a:latin typeface="Arial" panose="020B0604020202020204" pitchFamily="34" charset="0"/>
                          <a:cs typeface="Arial" panose="020B0604020202020204" pitchFamily="34" charset="0"/>
                        </a:rPr>
                        <a:t>SS</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ctr" fontAlgn="b"/>
                      <a:r>
                        <a:rPr lang="en-US" sz="1400" u="none" strike="noStrike">
                          <a:effectLst/>
                          <a:latin typeface="Arial" panose="020B0604020202020204" pitchFamily="34" charset="0"/>
                          <a:cs typeface="Arial" panose="020B0604020202020204" pitchFamily="34" charset="0"/>
                        </a:rPr>
                        <a:t>MS</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ctr" fontAlgn="b"/>
                      <a:r>
                        <a:rPr lang="en-US" sz="1400" u="none" strike="noStrike">
                          <a:effectLst/>
                          <a:latin typeface="Arial" panose="020B0604020202020204" pitchFamily="34" charset="0"/>
                          <a:cs typeface="Arial" panose="020B0604020202020204" pitchFamily="34" charset="0"/>
                        </a:rPr>
                        <a:t>F</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ctr" fontAlgn="b"/>
                      <a:r>
                        <a:rPr lang="en-US" sz="1400" u="none" strike="noStrike">
                          <a:effectLst/>
                          <a:latin typeface="Arial" panose="020B0604020202020204" pitchFamily="34" charset="0"/>
                          <a:cs typeface="Arial" panose="020B0604020202020204" pitchFamily="34" charset="0"/>
                        </a:rPr>
                        <a:t>Significance F</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extLst>
                  <a:ext uri="{0D108BD9-81ED-4DB2-BD59-A6C34878D82A}">
                    <a16:rowId xmlns:a16="http://schemas.microsoft.com/office/drawing/2014/main" val="4007515415"/>
                  </a:ext>
                </a:extLst>
              </a:tr>
              <a:tr h="231311">
                <a:tc>
                  <a:txBody>
                    <a:bodyPr/>
                    <a:lstStyle/>
                    <a:p>
                      <a:pPr algn="l" fontAlgn="b"/>
                      <a:r>
                        <a:rPr lang="en-US" sz="1400" u="none" strike="noStrike">
                          <a:effectLst/>
                          <a:latin typeface="Arial" panose="020B0604020202020204" pitchFamily="34" charset="0"/>
                          <a:cs typeface="Arial" panose="020B0604020202020204" pitchFamily="34" charset="0"/>
                        </a:rPr>
                        <a:t>Regression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11.9405398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11.9405398</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0.16550292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0.68493756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extLst>
                  <a:ext uri="{0D108BD9-81ED-4DB2-BD59-A6C34878D82A}">
                    <a16:rowId xmlns:a16="http://schemas.microsoft.com/office/drawing/2014/main" val="217768026"/>
                  </a:ext>
                </a:extLst>
              </a:tr>
              <a:tr h="231311">
                <a:tc>
                  <a:txBody>
                    <a:bodyPr/>
                    <a:lstStyle/>
                    <a:p>
                      <a:pPr algn="l" fontAlgn="b"/>
                      <a:r>
                        <a:rPr lang="en-US" sz="1400" u="none" strike="noStrike">
                          <a:effectLst/>
                          <a:latin typeface="Arial" panose="020B0604020202020204" pitchFamily="34" charset="0"/>
                          <a:cs typeface="Arial" panose="020B0604020202020204" pitchFamily="34" charset="0"/>
                        </a:rPr>
                        <a:t>Residual</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109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7864.02342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72.1470039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extLst>
                  <a:ext uri="{0D108BD9-81ED-4DB2-BD59-A6C34878D82A}">
                    <a16:rowId xmlns:a16="http://schemas.microsoft.com/office/drawing/2014/main" val="1152685546"/>
                  </a:ext>
                </a:extLst>
              </a:tr>
              <a:tr h="246731">
                <a:tc>
                  <a:txBody>
                    <a:bodyPr/>
                    <a:lstStyle/>
                    <a:p>
                      <a:pPr algn="l" fontAlgn="b"/>
                      <a:r>
                        <a:rPr lang="en-US" sz="1400" u="none" strike="noStrike">
                          <a:effectLst/>
                          <a:latin typeface="Arial" panose="020B0604020202020204" pitchFamily="34" charset="0"/>
                          <a:cs typeface="Arial" panose="020B0604020202020204" pitchFamily="34" charset="0"/>
                        </a:rPr>
                        <a:t>Total</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110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7875.96396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r>
                        <a:rPr lang="en-US" sz="1400" u="none" strike="noStrike">
                          <a:effectLst/>
                          <a:latin typeface="Arial" panose="020B0604020202020204" pitchFamily="34" charset="0"/>
                          <a:cs typeface="Arial" panose="020B0604020202020204" pitchFamily="34" charset="0"/>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r>
                        <a:rPr lang="en-US" sz="1400" u="none" strike="noStrike">
                          <a:effectLst/>
                          <a:latin typeface="Arial" panose="020B0604020202020204" pitchFamily="34" charset="0"/>
                          <a:cs typeface="Arial" panose="020B0604020202020204" pitchFamily="34" charset="0"/>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tc>
                  <a:txBody>
                    <a:bodyPr/>
                    <a:lstStyle/>
                    <a:p>
                      <a:pPr algn="l" fontAlgn="b"/>
                      <a:r>
                        <a:rPr lang="en-US" sz="1400" u="none" strike="noStrike" dirty="0">
                          <a:effectLst/>
                          <a:latin typeface="Arial" panose="020B0604020202020204" pitchFamily="34" charset="0"/>
                          <a:cs typeface="Arial" panose="020B0604020202020204" pitchFamily="34" charset="0"/>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8477" marR="8477" marT="8477" marB="0" anchor="b">
                    <a:noFill/>
                  </a:tcPr>
                </a:tc>
                <a:extLst>
                  <a:ext uri="{0D108BD9-81ED-4DB2-BD59-A6C34878D82A}">
                    <a16:rowId xmlns:a16="http://schemas.microsoft.com/office/drawing/2014/main" val="3228984512"/>
                  </a:ext>
                </a:extLst>
              </a:tr>
            </a:tbl>
          </a:graphicData>
        </a:graphic>
      </p:graphicFrame>
    </p:spTree>
    <p:extLst>
      <p:ext uri="{BB962C8B-B14F-4D97-AF65-F5344CB8AC3E}">
        <p14:creationId xmlns:p14="http://schemas.microsoft.com/office/powerpoint/2010/main" val="125922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13E5-3ED8-8044-B367-C7962AE668F2}"/>
              </a:ext>
            </a:extLst>
          </p:cNvPr>
          <p:cNvSpPr>
            <a:spLocks noGrp="1"/>
          </p:cNvSpPr>
          <p:nvPr>
            <p:ph type="title"/>
          </p:nvPr>
        </p:nvSpPr>
        <p:spPr/>
        <p:txBody>
          <a:bodyPr/>
          <a:lstStyle/>
          <a:p>
            <a:r>
              <a:rPr lang="en-US" dirty="0"/>
              <a:t>Years Experience vs. Cynicism</a:t>
            </a:r>
          </a:p>
        </p:txBody>
      </p:sp>
      <p:graphicFrame>
        <p:nvGraphicFramePr>
          <p:cNvPr id="4" name="Chart 3">
            <a:extLst>
              <a:ext uri="{FF2B5EF4-FFF2-40B4-BE49-F238E27FC236}">
                <a16:creationId xmlns:a16="http://schemas.microsoft.com/office/drawing/2014/main" id="{6A21552C-B35A-C647-A437-D87787042141}"/>
              </a:ext>
            </a:extLst>
          </p:cNvPr>
          <p:cNvGraphicFramePr>
            <a:graphicFrameLocks/>
          </p:cNvGraphicFramePr>
          <p:nvPr>
            <p:extLst>
              <p:ext uri="{D42A27DB-BD31-4B8C-83A1-F6EECF244321}">
                <p14:modId xmlns:p14="http://schemas.microsoft.com/office/powerpoint/2010/main" val="3642054998"/>
              </p:ext>
            </p:extLst>
          </p:nvPr>
        </p:nvGraphicFramePr>
        <p:xfrm>
          <a:off x="990600" y="819150"/>
          <a:ext cx="6781800" cy="3657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87644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Unication A4K1SLN6213B1NADN Legend Secure UHF 460-470 MHz Pager">
            <a:extLst>
              <a:ext uri="{FF2B5EF4-FFF2-40B4-BE49-F238E27FC236}">
                <a16:creationId xmlns:a16="http://schemas.microsoft.com/office/drawing/2014/main" id="{88891278-66B0-7B4B-9FD2-EEF1941CB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9445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13E5-3ED8-8044-B367-C7962AE668F2}"/>
              </a:ext>
            </a:extLst>
          </p:cNvPr>
          <p:cNvSpPr>
            <a:spLocks noGrp="1"/>
          </p:cNvSpPr>
          <p:nvPr>
            <p:ph type="title"/>
          </p:nvPr>
        </p:nvSpPr>
        <p:spPr/>
        <p:txBody>
          <a:bodyPr/>
          <a:lstStyle/>
          <a:p>
            <a:r>
              <a:rPr lang="en-US" dirty="0"/>
              <a:t>Years Experience vs. Cynicism</a:t>
            </a:r>
          </a:p>
        </p:txBody>
      </p:sp>
      <p:graphicFrame>
        <p:nvGraphicFramePr>
          <p:cNvPr id="4" name="Chart 3">
            <a:extLst>
              <a:ext uri="{FF2B5EF4-FFF2-40B4-BE49-F238E27FC236}">
                <a16:creationId xmlns:a16="http://schemas.microsoft.com/office/drawing/2014/main" id="{6A21552C-B35A-C647-A437-D87787042141}"/>
              </a:ext>
            </a:extLst>
          </p:cNvPr>
          <p:cNvGraphicFramePr>
            <a:graphicFrameLocks/>
          </p:cNvGraphicFramePr>
          <p:nvPr/>
        </p:nvGraphicFramePr>
        <p:xfrm>
          <a:off x="990600" y="819150"/>
          <a:ext cx="67818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a:extLst>
              <a:ext uri="{FF2B5EF4-FFF2-40B4-BE49-F238E27FC236}">
                <a16:creationId xmlns:a16="http://schemas.microsoft.com/office/drawing/2014/main" id="{91083668-0475-BD46-94E4-D9918A01FABE}"/>
              </a:ext>
            </a:extLst>
          </p:cNvPr>
          <p:cNvSpPr/>
          <p:nvPr/>
        </p:nvSpPr>
        <p:spPr bwMode="auto">
          <a:xfrm rot="16200000">
            <a:off x="1666874" y="2200276"/>
            <a:ext cx="3743326" cy="676273"/>
          </a:xfrm>
          <a:prstGeom prst="ellipse">
            <a:avLst/>
          </a:prstGeom>
          <a:noFill/>
          <a:ln w="1079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2055767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2AAA13B-B85C-C940-91A2-E15513A065D8}"/>
              </a:ext>
            </a:extLst>
          </p:cNvPr>
          <p:cNvGraphicFramePr>
            <a:graphicFrameLocks noGrp="1"/>
          </p:cNvGraphicFramePr>
          <p:nvPr>
            <p:ph idx="10"/>
            <p:extLst>
              <p:ext uri="{D42A27DB-BD31-4B8C-83A1-F6EECF244321}">
                <p14:modId xmlns:p14="http://schemas.microsoft.com/office/powerpoint/2010/main" val="3157243326"/>
              </p:ext>
            </p:extLst>
          </p:nvPr>
        </p:nvGraphicFramePr>
        <p:xfrm>
          <a:off x="838200" y="1038228"/>
          <a:ext cx="7239000" cy="3743322"/>
        </p:xfrm>
        <a:graphic>
          <a:graphicData uri="http://schemas.openxmlformats.org/drawingml/2006/table">
            <a:tbl>
              <a:tblPr>
                <a:tableStyleId>{5C22544A-7EE6-4342-B048-85BDC9FD1C3A}</a:tableStyleId>
              </a:tblPr>
              <a:tblGrid>
                <a:gridCol w="1206500">
                  <a:extLst>
                    <a:ext uri="{9D8B030D-6E8A-4147-A177-3AD203B41FA5}">
                      <a16:colId xmlns:a16="http://schemas.microsoft.com/office/drawing/2014/main" val="2954891179"/>
                    </a:ext>
                  </a:extLst>
                </a:gridCol>
                <a:gridCol w="1206500">
                  <a:extLst>
                    <a:ext uri="{9D8B030D-6E8A-4147-A177-3AD203B41FA5}">
                      <a16:colId xmlns:a16="http://schemas.microsoft.com/office/drawing/2014/main" val="849131275"/>
                    </a:ext>
                  </a:extLst>
                </a:gridCol>
                <a:gridCol w="1206500">
                  <a:extLst>
                    <a:ext uri="{9D8B030D-6E8A-4147-A177-3AD203B41FA5}">
                      <a16:colId xmlns:a16="http://schemas.microsoft.com/office/drawing/2014/main" val="694306004"/>
                    </a:ext>
                  </a:extLst>
                </a:gridCol>
                <a:gridCol w="1206500">
                  <a:extLst>
                    <a:ext uri="{9D8B030D-6E8A-4147-A177-3AD203B41FA5}">
                      <a16:colId xmlns:a16="http://schemas.microsoft.com/office/drawing/2014/main" val="2165468311"/>
                    </a:ext>
                  </a:extLst>
                </a:gridCol>
                <a:gridCol w="1206500">
                  <a:extLst>
                    <a:ext uri="{9D8B030D-6E8A-4147-A177-3AD203B41FA5}">
                      <a16:colId xmlns:a16="http://schemas.microsoft.com/office/drawing/2014/main" val="3403526481"/>
                    </a:ext>
                  </a:extLst>
                </a:gridCol>
                <a:gridCol w="1206500">
                  <a:extLst>
                    <a:ext uri="{9D8B030D-6E8A-4147-A177-3AD203B41FA5}">
                      <a16:colId xmlns:a16="http://schemas.microsoft.com/office/drawing/2014/main" val="2797298352"/>
                    </a:ext>
                  </a:extLst>
                </a:gridCol>
              </a:tblGrid>
              <a:tr h="222054">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3038330938"/>
                  </a:ext>
                </a:extLst>
              </a:tr>
              <a:tr h="222054">
                <a:tc gridSpan="2">
                  <a:txBody>
                    <a:bodyPr/>
                    <a:lstStyle/>
                    <a:p>
                      <a:pPr algn="ctr" fontAlgn="b"/>
                      <a:r>
                        <a:rPr lang="en-US" sz="1400" u="none" strike="noStrike">
                          <a:effectLst/>
                          <a:latin typeface="Arial" panose="020B0604020202020204" pitchFamily="34" charset="0"/>
                          <a:cs typeface="Arial" panose="020B0604020202020204" pitchFamily="34" charset="0"/>
                        </a:rPr>
                        <a:t>Regression Statistics</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hMerge="1">
                  <a:txBody>
                    <a:bodyPr/>
                    <a:lstStyle/>
                    <a:p>
                      <a:endParaRPr lang="en-US"/>
                    </a:p>
                  </a:txBody>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3630465722"/>
                  </a:ext>
                </a:extLst>
              </a:tr>
              <a:tr h="222054">
                <a:tc>
                  <a:txBody>
                    <a:bodyPr/>
                    <a:lstStyle/>
                    <a:p>
                      <a:pPr algn="l" fontAlgn="b"/>
                      <a:r>
                        <a:rPr lang="en-US" sz="1400" u="none" strike="noStrike">
                          <a:effectLst/>
                          <a:latin typeface="Arial" panose="020B0604020202020204" pitchFamily="34" charset="0"/>
                          <a:cs typeface="Arial" panose="020B0604020202020204" pitchFamily="34" charset="0"/>
                        </a:rPr>
                        <a:t>Multiple R</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0.12903756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80376042"/>
                  </a:ext>
                </a:extLst>
              </a:tr>
              <a:tr h="222054">
                <a:tc>
                  <a:txBody>
                    <a:bodyPr/>
                    <a:lstStyle/>
                    <a:p>
                      <a:pPr algn="l" fontAlgn="b"/>
                      <a:r>
                        <a:rPr lang="en-US" sz="1400" u="none" strike="noStrike">
                          <a:effectLst/>
                          <a:latin typeface="Arial" panose="020B0604020202020204" pitchFamily="34" charset="0"/>
                          <a:cs typeface="Arial" panose="020B0604020202020204" pitchFamily="34" charset="0"/>
                        </a:rPr>
                        <a:t>R Square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0.01665069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1862508795"/>
                  </a:ext>
                </a:extLst>
              </a:tr>
              <a:tr h="436209">
                <a:tc>
                  <a:txBody>
                    <a:bodyPr/>
                    <a:lstStyle/>
                    <a:p>
                      <a:pPr algn="l" fontAlgn="b"/>
                      <a:r>
                        <a:rPr lang="en-US" sz="1400" u="none" strike="noStrike">
                          <a:effectLst/>
                          <a:latin typeface="Arial" panose="020B0604020202020204" pitchFamily="34" charset="0"/>
                          <a:cs typeface="Arial" panose="020B0604020202020204" pitchFamily="34" charset="0"/>
                        </a:rPr>
                        <a:t>Adjusted R Square</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0.00762914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546276489"/>
                  </a:ext>
                </a:extLst>
              </a:tr>
              <a:tr h="436209">
                <a:tc>
                  <a:txBody>
                    <a:bodyPr/>
                    <a:lstStyle/>
                    <a:p>
                      <a:pPr algn="l" fontAlgn="b"/>
                      <a:r>
                        <a:rPr lang="en-US" sz="1400" u="none" strike="noStrike">
                          <a:effectLst/>
                          <a:latin typeface="Arial" panose="020B0604020202020204" pitchFamily="34" charset="0"/>
                          <a:cs typeface="Arial" panose="020B0604020202020204" pitchFamily="34" charset="0"/>
                        </a:rPr>
                        <a:t>Standard Error</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5.42012487</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2102678764"/>
                  </a:ext>
                </a:extLst>
              </a:tr>
              <a:tr h="436209">
                <a:tc>
                  <a:txBody>
                    <a:bodyPr/>
                    <a:lstStyle/>
                    <a:p>
                      <a:pPr algn="l" fontAlgn="b"/>
                      <a:r>
                        <a:rPr lang="en-US" sz="1400" u="none" strike="noStrike">
                          <a:effectLst/>
                          <a:latin typeface="Arial" panose="020B0604020202020204" pitchFamily="34" charset="0"/>
                          <a:cs typeface="Arial" panose="020B0604020202020204" pitchFamily="34" charset="0"/>
                        </a:rPr>
                        <a:t>Observations</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111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1058950206"/>
                  </a:ext>
                </a:extLst>
              </a:tr>
              <a:tr h="222054">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3054462457"/>
                  </a:ext>
                </a:extLst>
              </a:tr>
              <a:tr h="222054">
                <a:tc>
                  <a:txBody>
                    <a:bodyPr/>
                    <a:lstStyle/>
                    <a:p>
                      <a:pPr algn="l" fontAlgn="b"/>
                      <a:r>
                        <a:rPr lang="en-US" sz="1400" u="none" strike="noStrike">
                          <a:effectLst/>
                          <a:latin typeface="Arial" panose="020B0604020202020204" pitchFamily="34" charset="0"/>
                          <a:cs typeface="Arial" panose="020B0604020202020204" pitchFamily="34" charset="0"/>
                        </a:rPr>
                        <a:t>ANOVA</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3245080669"/>
                  </a:ext>
                </a:extLst>
              </a:tr>
              <a:tr h="436209">
                <a:tc>
                  <a:txBody>
                    <a:bodyPr/>
                    <a:lstStyle/>
                    <a:p>
                      <a:pPr algn="ctr" fontAlgn="b"/>
                      <a:r>
                        <a:rPr lang="en-US" sz="1400" u="none" strike="noStrike">
                          <a:effectLst/>
                          <a:latin typeface="Arial" panose="020B0604020202020204" pitchFamily="34" charset="0"/>
                          <a:cs typeface="Arial" panose="020B0604020202020204" pitchFamily="34" charset="0"/>
                        </a:rPr>
                        <a:t> </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ctr" fontAlgn="b"/>
                      <a:r>
                        <a:rPr lang="en-US" sz="1400" u="none" strike="noStrike">
                          <a:effectLst/>
                          <a:latin typeface="Arial" panose="020B0604020202020204" pitchFamily="34" charset="0"/>
                          <a:cs typeface="Arial" panose="020B0604020202020204" pitchFamily="34" charset="0"/>
                        </a:rPr>
                        <a:t>df</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ctr" fontAlgn="b"/>
                      <a:r>
                        <a:rPr lang="en-US" sz="1400" u="none" strike="noStrike">
                          <a:effectLst/>
                          <a:latin typeface="Arial" panose="020B0604020202020204" pitchFamily="34" charset="0"/>
                          <a:cs typeface="Arial" panose="020B0604020202020204" pitchFamily="34" charset="0"/>
                        </a:rPr>
                        <a:t>SS</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ctr" fontAlgn="b"/>
                      <a:r>
                        <a:rPr lang="en-US" sz="1400" u="none" strike="noStrike">
                          <a:effectLst/>
                          <a:latin typeface="Arial" panose="020B0604020202020204" pitchFamily="34" charset="0"/>
                          <a:cs typeface="Arial" panose="020B0604020202020204" pitchFamily="34" charset="0"/>
                        </a:rPr>
                        <a:t>MS</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ctr" fontAlgn="b"/>
                      <a:r>
                        <a:rPr lang="en-US" sz="1400" u="none" strike="noStrike">
                          <a:effectLst/>
                          <a:latin typeface="Arial" panose="020B0604020202020204" pitchFamily="34" charset="0"/>
                          <a:cs typeface="Arial" panose="020B0604020202020204" pitchFamily="34" charset="0"/>
                        </a:rPr>
                        <a:t>F</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ctr" fontAlgn="b"/>
                      <a:r>
                        <a:rPr lang="en-US" sz="1400" u="none" strike="noStrike">
                          <a:effectLst/>
                          <a:latin typeface="Arial" panose="020B0604020202020204" pitchFamily="34" charset="0"/>
                          <a:cs typeface="Arial" panose="020B0604020202020204" pitchFamily="34" charset="0"/>
                        </a:rPr>
                        <a:t>Significance F</a:t>
                      </a:r>
                      <a:endParaRPr lang="en-US" sz="1400" b="0" i="1"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3799318767"/>
                  </a:ext>
                </a:extLst>
              </a:tr>
              <a:tr h="222054">
                <a:tc>
                  <a:txBody>
                    <a:bodyPr/>
                    <a:lstStyle/>
                    <a:p>
                      <a:pPr algn="l" fontAlgn="b"/>
                      <a:r>
                        <a:rPr lang="en-US" sz="1400" u="none" strike="noStrike">
                          <a:effectLst/>
                          <a:latin typeface="Arial" panose="020B0604020202020204" pitchFamily="34" charset="0"/>
                          <a:cs typeface="Arial" panose="020B0604020202020204" pitchFamily="34" charset="0"/>
                        </a:rPr>
                        <a:t>Regression</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1</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54.2212529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54.2212529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1.84565687</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0.17709432</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2753134116"/>
                  </a:ext>
                </a:extLst>
              </a:tr>
              <a:tr h="222054">
                <a:tc>
                  <a:txBody>
                    <a:bodyPr/>
                    <a:lstStyle/>
                    <a:p>
                      <a:pPr algn="l" fontAlgn="b"/>
                      <a:r>
                        <a:rPr lang="en-US" sz="1400" u="none" strike="noStrike">
                          <a:effectLst/>
                          <a:latin typeface="Arial" panose="020B0604020202020204" pitchFamily="34" charset="0"/>
                          <a:cs typeface="Arial" panose="020B0604020202020204" pitchFamily="34" charset="0"/>
                        </a:rPr>
                        <a:t>Residual</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109</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3202.17514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29.3777536</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378078457"/>
                  </a:ext>
                </a:extLst>
              </a:tr>
              <a:tr h="222054">
                <a:tc>
                  <a:txBody>
                    <a:bodyPr/>
                    <a:lstStyle/>
                    <a:p>
                      <a:pPr algn="l" fontAlgn="b"/>
                      <a:r>
                        <a:rPr lang="en-US" sz="1400" u="none" strike="noStrike">
                          <a:effectLst/>
                          <a:latin typeface="Arial" panose="020B0604020202020204" pitchFamily="34" charset="0"/>
                          <a:cs typeface="Arial" panose="020B0604020202020204" pitchFamily="34" charset="0"/>
                        </a:rPr>
                        <a:t>Total</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110</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r" fontAlgn="b"/>
                      <a:r>
                        <a:rPr lang="en-US" sz="1400" u="none" strike="noStrike">
                          <a:effectLst/>
                          <a:latin typeface="Arial" panose="020B0604020202020204" pitchFamily="34" charset="0"/>
                          <a:cs typeface="Arial" panose="020B0604020202020204" pitchFamily="34" charset="0"/>
                        </a:rPr>
                        <a:t>3256.3964</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r>
                        <a:rPr lang="en-US" sz="1400" u="none" strike="noStrike">
                          <a:effectLst/>
                          <a:latin typeface="Arial" panose="020B0604020202020204" pitchFamily="34" charset="0"/>
                          <a:cs typeface="Arial" panose="020B0604020202020204" pitchFamily="34" charset="0"/>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r>
                        <a:rPr lang="en-US" sz="1400" u="none" strike="noStrike">
                          <a:effectLst/>
                          <a:latin typeface="Arial" panose="020B0604020202020204" pitchFamily="34" charset="0"/>
                          <a:cs typeface="Arial" panose="020B0604020202020204" pitchFamily="34" charset="0"/>
                        </a:rPr>
                        <a:t> </a:t>
                      </a:r>
                      <a:endParaRPr lang="en-US" sz="1400" b="0" i="0" u="none" strike="noStrike">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tc>
                  <a:txBody>
                    <a:bodyPr/>
                    <a:lstStyle/>
                    <a:p>
                      <a:pPr algn="l" fontAlgn="b"/>
                      <a:r>
                        <a:rPr lang="en-US" sz="1400" u="none" strike="noStrike" dirty="0">
                          <a:effectLst/>
                          <a:latin typeface="Arial" panose="020B0604020202020204" pitchFamily="34" charset="0"/>
                          <a:cs typeface="Arial" panose="020B0604020202020204" pitchFamily="34" charset="0"/>
                        </a:rPr>
                        <a:t>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7870" marR="7870" marT="7870" marB="0" anchor="b">
                    <a:noFill/>
                  </a:tcPr>
                </a:tc>
                <a:extLst>
                  <a:ext uri="{0D108BD9-81ED-4DB2-BD59-A6C34878D82A}">
                    <a16:rowId xmlns:a16="http://schemas.microsoft.com/office/drawing/2014/main" val="227047681"/>
                  </a:ext>
                </a:extLst>
              </a:tr>
            </a:tbl>
          </a:graphicData>
        </a:graphic>
      </p:graphicFrame>
      <p:sp>
        <p:nvSpPr>
          <p:cNvPr id="5" name="Title 1">
            <a:extLst>
              <a:ext uri="{FF2B5EF4-FFF2-40B4-BE49-F238E27FC236}">
                <a16:creationId xmlns:a16="http://schemas.microsoft.com/office/drawing/2014/main" id="{F76B3457-21FA-4648-8FD9-81916E50F9AF}"/>
              </a:ext>
            </a:extLst>
          </p:cNvPr>
          <p:cNvSpPr>
            <a:spLocks noGrp="1"/>
          </p:cNvSpPr>
          <p:nvPr>
            <p:ph type="title"/>
          </p:nvPr>
        </p:nvSpPr>
        <p:spPr/>
        <p:txBody>
          <a:bodyPr/>
          <a:lstStyle/>
          <a:p>
            <a:r>
              <a:rPr lang="en-US" dirty="0"/>
              <a:t>Years Experience vs. Personal Effectiveness</a:t>
            </a:r>
          </a:p>
        </p:txBody>
      </p:sp>
    </p:spTree>
    <p:extLst>
      <p:ext uri="{BB962C8B-B14F-4D97-AF65-F5344CB8AC3E}">
        <p14:creationId xmlns:p14="http://schemas.microsoft.com/office/powerpoint/2010/main" val="2601903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9EC88-D57F-4444-9C35-71610B953D3A}"/>
              </a:ext>
            </a:extLst>
          </p:cNvPr>
          <p:cNvSpPr>
            <a:spLocks noGrp="1"/>
          </p:cNvSpPr>
          <p:nvPr>
            <p:ph type="title"/>
          </p:nvPr>
        </p:nvSpPr>
        <p:spPr/>
        <p:txBody>
          <a:bodyPr/>
          <a:lstStyle/>
          <a:p>
            <a:r>
              <a:rPr lang="en-US" dirty="0"/>
              <a:t>Years Experience vs. Personal Effectiveness</a:t>
            </a:r>
          </a:p>
        </p:txBody>
      </p:sp>
      <p:graphicFrame>
        <p:nvGraphicFramePr>
          <p:cNvPr id="4" name="Chart 3">
            <a:extLst>
              <a:ext uri="{FF2B5EF4-FFF2-40B4-BE49-F238E27FC236}">
                <a16:creationId xmlns:a16="http://schemas.microsoft.com/office/drawing/2014/main" id="{19E01AC0-5981-B04F-B264-3DD706553333}"/>
              </a:ext>
            </a:extLst>
          </p:cNvPr>
          <p:cNvGraphicFramePr>
            <a:graphicFrameLocks/>
          </p:cNvGraphicFramePr>
          <p:nvPr>
            <p:extLst>
              <p:ext uri="{D42A27DB-BD31-4B8C-83A1-F6EECF244321}">
                <p14:modId xmlns:p14="http://schemas.microsoft.com/office/powerpoint/2010/main" val="2966662734"/>
              </p:ext>
            </p:extLst>
          </p:nvPr>
        </p:nvGraphicFramePr>
        <p:xfrm>
          <a:off x="838200" y="742950"/>
          <a:ext cx="7086600" cy="3657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343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9E773-AF5F-8C49-833C-E6A87A21E4E9}"/>
              </a:ext>
            </a:extLst>
          </p:cNvPr>
          <p:cNvSpPr>
            <a:spLocks noGrp="1"/>
          </p:cNvSpPr>
          <p:nvPr>
            <p:ph type="title" idx="4294967295"/>
          </p:nvPr>
        </p:nvSpPr>
        <p:spPr>
          <a:xfrm>
            <a:off x="4937125" y="3390900"/>
            <a:ext cx="4206875" cy="1022350"/>
          </a:xfrm>
        </p:spPr>
        <p:txBody>
          <a:bodyPr vert="horz" lIns="91440" tIns="45720" rIns="91440" bIns="45720" rtlCol="0" anchor="t">
            <a:normAutofit/>
          </a:bodyPr>
          <a:lstStyle/>
          <a:p>
            <a:pPr>
              <a:lnSpc>
                <a:spcPct val="90000"/>
              </a:lnSpc>
            </a:pPr>
            <a:r>
              <a:rPr lang="en-US" sz="3600" kern="1200">
                <a:solidFill>
                  <a:schemeClr val="tx1"/>
                </a:solidFill>
                <a:latin typeface="+mj-lt"/>
                <a:ea typeface="+mj-ea"/>
                <a:cs typeface="+mj-cs"/>
              </a:rPr>
              <a:t>You Are….</a:t>
            </a:r>
          </a:p>
        </p:txBody>
      </p:sp>
      <p:pic>
        <p:nvPicPr>
          <p:cNvPr id="6" name="Picture 4" descr="life coaching">
            <a:extLst>
              <a:ext uri="{FF2B5EF4-FFF2-40B4-BE49-F238E27FC236}">
                <a16:creationId xmlns:a16="http://schemas.microsoft.com/office/drawing/2014/main" id="{FE9B9FC0-5FEE-AC42-96BB-D2088EA658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031" r="27528" b="-3"/>
          <a:stretch/>
        </p:blipFill>
        <p:spPr bwMode="auto">
          <a:xfrm>
            <a:off x="20" y="309867"/>
            <a:ext cx="2950060" cy="4395978"/>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Cynical or Critical | Izzy Rodriguez">
            <a:extLst>
              <a:ext uri="{FF2B5EF4-FFF2-40B4-BE49-F238E27FC236}">
                <a16:creationId xmlns:a16="http://schemas.microsoft.com/office/drawing/2014/main" id="{A3173420-20EF-7D4B-8C5B-95273D7AE1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8" r="3" b="5528"/>
          <a:stretch/>
        </p:blipFill>
        <p:spPr bwMode="auto">
          <a:xfrm>
            <a:off x="3388601" y="10"/>
            <a:ext cx="2427732" cy="2246357"/>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2" descr="Feeling Exhausted? Here's How Leaders Can Break the Cycle | Lead Read Today  | Lead Read Today">
            <a:extLst>
              <a:ext uri="{FF2B5EF4-FFF2-40B4-BE49-F238E27FC236}">
                <a16:creationId xmlns:a16="http://schemas.microsoft.com/office/drawing/2014/main" id="{18F34693-AC73-2F41-B2DA-917A309BE3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22" r="37967" b="-2"/>
          <a:stretch/>
        </p:blipFill>
        <p:spPr bwMode="auto">
          <a:xfrm>
            <a:off x="6725694" y="1531"/>
            <a:ext cx="2418315" cy="3015498"/>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0156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You've Won, Now What? - PenLegacy">
            <a:extLst>
              <a:ext uri="{FF2B5EF4-FFF2-40B4-BE49-F238E27FC236}">
                <a16:creationId xmlns:a16="http://schemas.microsoft.com/office/drawing/2014/main" id="{51802D16-B4F1-B844-9B02-3182119F9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0"/>
            <a:ext cx="50403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2688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AAAA-08E6-CB43-9C0A-43A16B891D47}"/>
              </a:ext>
            </a:extLst>
          </p:cNvPr>
          <p:cNvSpPr>
            <a:spLocks noGrp="1"/>
          </p:cNvSpPr>
          <p:nvPr>
            <p:ph type="title"/>
          </p:nvPr>
        </p:nvSpPr>
        <p:spPr/>
        <p:txBody>
          <a:bodyPr/>
          <a:lstStyle/>
          <a:p>
            <a:br>
              <a:rPr lang="en-US" dirty="0"/>
            </a:br>
            <a:r>
              <a:rPr lang="en-US" dirty="0"/>
              <a:t>Practical Steps</a:t>
            </a:r>
          </a:p>
        </p:txBody>
      </p:sp>
      <p:sp>
        <p:nvSpPr>
          <p:cNvPr id="3" name="Content Placeholder 2">
            <a:extLst>
              <a:ext uri="{FF2B5EF4-FFF2-40B4-BE49-F238E27FC236}">
                <a16:creationId xmlns:a16="http://schemas.microsoft.com/office/drawing/2014/main" id="{E3863AAA-BF1E-1040-A8EA-EAB39FD3B0F9}"/>
              </a:ext>
            </a:extLst>
          </p:cNvPr>
          <p:cNvSpPr>
            <a:spLocks noGrp="1"/>
          </p:cNvSpPr>
          <p:nvPr>
            <p:ph idx="10"/>
          </p:nvPr>
        </p:nvSpPr>
        <p:spPr/>
        <p:txBody>
          <a:bodyPr/>
          <a:lstStyle/>
          <a:p>
            <a:r>
              <a:rPr lang="en-US" dirty="0"/>
              <a:t>Doctors are unlikely to change</a:t>
            </a:r>
          </a:p>
          <a:p>
            <a:r>
              <a:rPr lang="en-US" dirty="0"/>
              <a:t>Stand up to ACGME and groups that want to waste your time</a:t>
            </a:r>
          </a:p>
          <a:p>
            <a:r>
              <a:rPr lang="en-US" dirty="0"/>
              <a:t>Be engaged </a:t>
            </a:r>
          </a:p>
        </p:txBody>
      </p:sp>
    </p:spTree>
    <p:extLst>
      <p:ext uri="{BB962C8B-B14F-4D97-AF65-F5344CB8AC3E}">
        <p14:creationId xmlns:p14="http://schemas.microsoft.com/office/powerpoint/2010/main" val="32220707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AAAA-08E6-CB43-9C0A-43A16B891D47}"/>
              </a:ext>
            </a:extLst>
          </p:cNvPr>
          <p:cNvSpPr>
            <a:spLocks noGrp="1"/>
          </p:cNvSpPr>
          <p:nvPr>
            <p:ph type="title"/>
          </p:nvPr>
        </p:nvSpPr>
        <p:spPr/>
        <p:txBody>
          <a:bodyPr/>
          <a:lstStyle/>
          <a:p>
            <a:br>
              <a:rPr lang="en-US" dirty="0"/>
            </a:br>
            <a:r>
              <a:rPr lang="en-US" dirty="0"/>
              <a:t>Practical Steps</a:t>
            </a:r>
          </a:p>
        </p:txBody>
      </p:sp>
      <p:sp>
        <p:nvSpPr>
          <p:cNvPr id="3" name="Content Placeholder 2">
            <a:extLst>
              <a:ext uri="{FF2B5EF4-FFF2-40B4-BE49-F238E27FC236}">
                <a16:creationId xmlns:a16="http://schemas.microsoft.com/office/drawing/2014/main" id="{E3863AAA-BF1E-1040-A8EA-EAB39FD3B0F9}"/>
              </a:ext>
            </a:extLst>
          </p:cNvPr>
          <p:cNvSpPr>
            <a:spLocks noGrp="1"/>
          </p:cNvSpPr>
          <p:nvPr>
            <p:ph idx="10"/>
          </p:nvPr>
        </p:nvSpPr>
        <p:spPr/>
        <p:txBody>
          <a:bodyPr/>
          <a:lstStyle/>
          <a:p>
            <a:r>
              <a:rPr lang="en-US" b="1" dirty="0">
                <a:solidFill>
                  <a:schemeClr val="accent6"/>
                </a:solidFill>
              </a:rPr>
              <a:t>Doctors are unlikely to change</a:t>
            </a:r>
          </a:p>
          <a:p>
            <a:r>
              <a:rPr lang="en-US" dirty="0">
                <a:solidFill>
                  <a:schemeClr val="accent3">
                    <a:lumMod val="75000"/>
                  </a:schemeClr>
                </a:solidFill>
              </a:rPr>
              <a:t>Stand up to ACGME and groups that want to waste your time</a:t>
            </a:r>
          </a:p>
          <a:p>
            <a:r>
              <a:rPr lang="en-US" dirty="0">
                <a:solidFill>
                  <a:schemeClr val="accent3">
                    <a:lumMod val="75000"/>
                  </a:schemeClr>
                </a:solidFill>
              </a:rPr>
              <a:t>Be engaged </a:t>
            </a:r>
          </a:p>
        </p:txBody>
      </p:sp>
    </p:spTree>
    <p:extLst>
      <p:ext uri="{BB962C8B-B14F-4D97-AF65-F5344CB8AC3E}">
        <p14:creationId xmlns:p14="http://schemas.microsoft.com/office/powerpoint/2010/main" val="2245082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3010" name="Picture 2" descr="How Job Stress Can Age Us - The New York Times">
            <a:extLst>
              <a:ext uri="{FF2B5EF4-FFF2-40B4-BE49-F238E27FC236}">
                <a16:creationId xmlns:a16="http://schemas.microsoft.com/office/drawing/2014/main" id="{6C5C990E-5FB8-B94F-958A-30FF4B1DEF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46"/>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539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4E9E-7527-8E42-B3A4-9925CA6B12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BC6E55-D2C9-7946-AFC1-2879C7A72CEF}"/>
              </a:ext>
            </a:extLst>
          </p:cNvPr>
          <p:cNvSpPr>
            <a:spLocks noGrp="1"/>
          </p:cNvSpPr>
          <p:nvPr>
            <p:ph idx="10"/>
          </p:nvPr>
        </p:nvSpPr>
        <p:spPr/>
        <p:txBody>
          <a:bodyPr/>
          <a:lstStyle/>
          <a:p>
            <a:endParaRPr lang="en-US"/>
          </a:p>
        </p:txBody>
      </p:sp>
      <p:pic>
        <p:nvPicPr>
          <p:cNvPr id="40962" name="Picture 2" descr="Doctors Are Confident That AI Won't Replace Them">
            <a:extLst>
              <a:ext uri="{FF2B5EF4-FFF2-40B4-BE49-F238E27FC236}">
                <a16:creationId xmlns:a16="http://schemas.microsoft.com/office/drawing/2014/main" id="{5B0B3D7F-7AE5-D74E-9C3A-6A443BAA9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7" y="-43231"/>
            <a:ext cx="9115425" cy="607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0953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AAAA-08E6-CB43-9C0A-43A16B891D47}"/>
              </a:ext>
            </a:extLst>
          </p:cNvPr>
          <p:cNvSpPr>
            <a:spLocks noGrp="1"/>
          </p:cNvSpPr>
          <p:nvPr>
            <p:ph type="title"/>
          </p:nvPr>
        </p:nvSpPr>
        <p:spPr/>
        <p:txBody>
          <a:bodyPr/>
          <a:lstStyle/>
          <a:p>
            <a:br>
              <a:rPr lang="en-US" dirty="0"/>
            </a:br>
            <a:r>
              <a:rPr lang="en-US" dirty="0"/>
              <a:t>Practical Steps</a:t>
            </a:r>
          </a:p>
        </p:txBody>
      </p:sp>
      <p:sp>
        <p:nvSpPr>
          <p:cNvPr id="3" name="Content Placeholder 2">
            <a:extLst>
              <a:ext uri="{FF2B5EF4-FFF2-40B4-BE49-F238E27FC236}">
                <a16:creationId xmlns:a16="http://schemas.microsoft.com/office/drawing/2014/main" id="{E3863AAA-BF1E-1040-A8EA-EAB39FD3B0F9}"/>
              </a:ext>
            </a:extLst>
          </p:cNvPr>
          <p:cNvSpPr>
            <a:spLocks noGrp="1"/>
          </p:cNvSpPr>
          <p:nvPr>
            <p:ph idx="10"/>
          </p:nvPr>
        </p:nvSpPr>
        <p:spPr/>
        <p:txBody>
          <a:bodyPr/>
          <a:lstStyle/>
          <a:p>
            <a:r>
              <a:rPr lang="en-US" dirty="0">
                <a:solidFill>
                  <a:schemeClr val="bg2">
                    <a:lumMod val="60000"/>
                    <a:lumOff val="40000"/>
                  </a:schemeClr>
                </a:solidFill>
              </a:rPr>
              <a:t>Doctors are unlikely to change</a:t>
            </a:r>
          </a:p>
          <a:p>
            <a:r>
              <a:rPr lang="en-US" b="1" dirty="0"/>
              <a:t>Stand up to ACGME and groups that want to waste your time</a:t>
            </a:r>
          </a:p>
          <a:p>
            <a:r>
              <a:rPr lang="en-US" dirty="0">
                <a:solidFill>
                  <a:schemeClr val="bg2">
                    <a:lumMod val="60000"/>
                    <a:lumOff val="40000"/>
                  </a:schemeClr>
                </a:solidFill>
              </a:rPr>
              <a:t>Be engaged </a:t>
            </a:r>
          </a:p>
        </p:txBody>
      </p:sp>
    </p:spTree>
    <p:extLst>
      <p:ext uri="{BB962C8B-B14F-4D97-AF65-F5344CB8AC3E}">
        <p14:creationId xmlns:p14="http://schemas.microsoft.com/office/powerpoint/2010/main" val="1214493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D5A7-7CCD-394F-ACE7-EAC5B5E81694}"/>
              </a:ext>
            </a:extLst>
          </p:cNvPr>
          <p:cNvSpPr>
            <a:spLocks noGrp="1"/>
          </p:cNvSpPr>
          <p:nvPr>
            <p:ph type="title" idx="4294967295"/>
          </p:nvPr>
        </p:nvSpPr>
        <p:spPr>
          <a:xfrm>
            <a:off x="304800" y="38100"/>
            <a:ext cx="8229600" cy="857250"/>
          </a:xfrm>
        </p:spPr>
        <p:txBody>
          <a:bodyPr/>
          <a:lstStyle/>
          <a:p>
            <a:endParaRPr lang="en-US"/>
          </a:p>
        </p:txBody>
      </p:sp>
      <p:sp>
        <p:nvSpPr>
          <p:cNvPr id="4" name="Content Placeholder 3">
            <a:extLst>
              <a:ext uri="{FF2B5EF4-FFF2-40B4-BE49-F238E27FC236}">
                <a16:creationId xmlns:a16="http://schemas.microsoft.com/office/drawing/2014/main" id="{79E0E25B-123A-6E4A-A1E1-C4E06FB81E0F}"/>
              </a:ext>
            </a:extLst>
          </p:cNvPr>
          <p:cNvSpPr>
            <a:spLocks noGrp="1"/>
          </p:cNvSpPr>
          <p:nvPr>
            <p:ph idx="4294967295"/>
          </p:nvPr>
        </p:nvSpPr>
        <p:spPr>
          <a:xfrm>
            <a:off x="457200" y="1600200"/>
            <a:ext cx="8229600" cy="4525963"/>
          </a:xfrm>
        </p:spPr>
        <p:txBody>
          <a:bodyPr/>
          <a:lstStyle/>
          <a:p>
            <a:endParaRPr lang="en-US" dirty="0"/>
          </a:p>
        </p:txBody>
      </p:sp>
      <p:pic>
        <p:nvPicPr>
          <p:cNvPr id="1026" name="Picture 2" descr="About Us - ARCOS">
            <a:extLst>
              <a:ext uri="{FF2B5EF4-FFF2-40B4-BE49-F238E27FC236}">
                <a16:creationId xmlns:a16="http://schemas.microsoft.com/office/drawing/2014/main" id="{B3CAB3F9-5A80-3641-AC26-2F73A5856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Us - ARCOS">
            <a:extLst>
              <a:ext uri="{FF2B5EF4-FFF2-40B4-BE49-F238E27FC236}">
                <a16:creationId xmlns:a16="http://schemas.microsoft.com/office/drawing/2014/main" id="{CA8E1C4B-D090-EE46-A54F-E77C58DD94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8519"/>
          <a:stretch/>
        </p:blipFill>
        <p:spPr bwMode="auto">
          <a:xfrm>
            <a:off x="-152400" y="-133350"/>
            <a:ext cx="2895600" cy="5410200"/>
          </a:xfrm>
          <a:prstGeom prst="rect">
            <a:avLst/>
          </a:prstGeom>
          <a:noFill/>
          <a:effectLst>
            <a:softEdge rad="91095"/>
          </a:effectLst>
          <a:extLst>
            <a:ext uri="{909E8E84-426E-40DD-AFC4-6F175D3DCCD1}">
              <a14:hiddenFill xmlns:a14="http://schemas.microsoft.com/office/drawing/2010/main">
                <a:solidFill>
                  <a:srgbClr val="FFFFFF"/>
                </a:solidFill>
              </a14:hiddenFill>
            </a:ext>
          </a:extLst>
        </p:spPr>
      </p:pic>
      <p:pic>
        <p:nvPicPr>
          <p:cNvPr id="9" name="Picture 2" descr="About Us - ARCOS">
            <a:extLst>
              <a:ext uri="{FF2B5EF4-FFF2-40B4-BE49-F238E27FC236}">
                <a16:creationId xmlns:a16="http://schemas.microsoft.com/office/drawing/2014/main" id="{41D318AA-FF7B-364B-9C45-5F27116B01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23"/>
          <a:stretch/>
        </p:blipFill>
        <p:spPr bwMode="auto">
          <a:xfrm>
            <a:off x="7143750" y="-13607"/>
            <a:ext cx="1990725" cy="51435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8DCA183E-8A86-8344-9348-B4AA0961A09A}"/>
              </a:ext>
            </a:extLst>
          </p:cNvPr>
          <p:cNvSpPr txBox="1">
            <a:spLocks/>
          </p:cNvSpPr>
          <p:nvPr/>
        </p:nvSpPr>
        <p:spPr>
          <a:xfrm>
            <a:off x="480060" y="1555772"/>
            <a:ext cx="2064265" cy="2031956"/>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lvl1pPr algn="l" rtl="0" eaLnBrk="1" fontAlgn="base" hangingPunct="1">
              <a:spcBef>
                <a:spcPct val="0"/>
              </a:spcBef>
              <a:spcAft>
                <a:spcPct val="0"/>
              </a:spcAft>
              <a:defRPr sz="2400" kern="1200">
                <a:solidFill>
                  <a:schemeClr val="accent2">
                    <a:lumMod val="50000"/>
                  </a:schemeClr>
                </a:solidFill>
                <a:latin typeface="+mj-lt"/>
                <a:ea typeface="MS PGothic" panose="020B0600070205080204" pitchFamily="34" charset="-128"/>
                <a:cs typeface="ＭＳ Ｐゴシック" charset="0"/>
              </a:defRPr>
            </a:lvl1pPr>
            <a:lvl2pPr algn="l" rtl="0" eaLnBrk="1" fontAlgn="base" hangingPunct="1">
              <a:spcBef>
                <a:spcPct val="0"/>
              </a:spcBef>
              <a:spcAft>
                <a:spcPct val="0"/>
              </a:spcAft>
              <a:defRPr sz="2400">
                <a:solidFill>
                  <a:srgbClr val="FFFFFF"/>
                </a:solidFill>
                <a:latin typeface="Arial Bold" panose="020B0704020202020204" pitchFamily="34" charset="0"/>
                <a:ea typeface="MS PGothic" panose="020B0600070205080204" pitchFamily="34" charset="-128"/>
                <a:cs typeface="ＭＳ Ｐゴシック" charset="0"/>
              </a:defRPr>
            </a:lvl2pPr>
            <a:lvl3pPr algn="l" rtl="0" eaLnBrk="1" fontAlgn="base" hangingPunct="1">
              <a:spcBef>
                <a:spcPct val="0"/>
              </a:spcBef>
              <a:spcAft>
                <a:spcPct val="0"/>
              </a:spcAft>
              <a:defRPr sz="2400">
                <a:solidFill>
                  <a:srgbClr val="FFFFFF"/>
                </a:solidFill>
                <a:latin typeface="Arial Bold" panose="020B0704020202020204" pitchFamily="34" charset="0"/>
                <a:ea typeface="MS PGothic" panose="020B0600070205080204" pitchFamily="34" charset="-128"/>
                <a:cs typeface="ＭＳ Ｐゴシック" charset="0"/>
              </a:defRPr>
            </a:lvl3pPr>
            <a:lvl4pPr algn="l" rtl="0" eaLnBrk="1" fontAlgn="base" hangingPunct="1">
              <a:spcBef>
                <a:spcPct val="0"/>
              </a:spcBef>
              <a:spcAft>
                <a:spcPct val="0"/>
              </a:spcAft>
              <a:defRPr sz="2400">
                <a:solidFill>
                  <a:srgbClr val="FFFFFF"/>
                </a:solidFill>
                <a:latin typeface="Arial Bold" panose="020B0704020202020204" pitchFamily="34" charset="0"/>
                <a:ea typeface="MS PGothic" panose="020B0600070205080204" pitchFamily="34" charset="-128"/>
                <a:cs typeface="ＭＳ Ｐゴシック" charset="0"/>
              </a:defRPr>
            </a:lvl4pPr>
            <a:lvl5pPr algn="l" rtl="0" eaLnBrk="1" fontAlgn="base" hangingPunct="1">
              <a:spcBef>
                <a:spcPct val="0"/>
              </a:spcBef>
              <a:spcAft>
                <a:spcPct val="0"/>
              </a:spcAft>
              <a:defRPr sz="2400">
                <a:solidFill>
                  <a:srgbClr val="FFFFFF"/>
                </a:solidFill>
                <a:latin typeface="Arial Bold" panose="020B0704020202020204" pitchFamily="34" charset="0"/>
                <a:ea typeface="MS PGothic" panose="020B0600070205080204" pitchFamily="34" charset="-128"/>
                <a:cs typeface="ＭＳ Ｐゴシック" charset="0"/>
              </a:defRPr>
            </a:lvl5pPr>
            <a:lvl6pPr marL="457200" algn="l" rtl="0" eaLnBrk="1" fontAlgn="base" hangingPunct="1">
              <a:spcBef>
                <a:spcPct val="0"/>
              </a:spcBef>
              <a:spcAft>
                <a:spcPct val="0"/>
              </a:spcAft>
              <a:defRPr sz="2400">
                <a:solidFill>
                  <a:schemeClr val="tx1"/>
                </a:solidFill>
                <a:latin typeface="Arial Bold" panose="020B0704020202020204" pitchFamily="34" charset="0"/>
              </a:defRPr>
            </a:lvl6pPr>
            <a:lvl7pPr marL="914400" algn="l" rtl="0" eaLnBrk="1" fontAlgn="base" hangingPunct="1">
              <a:spcBef>
                <a:spcPct val="0"/>
              </a:spcBef>
              <a:spcAft>
                <a:spcPct val="0"/>
              </a:spcAft>
              <a:defRPr sz="2400">
                <a:solidFill>
                  <a:schemeClr val="tx1"/>
                </a:solidFill>
                <a:latin typeface="Arial Bold" panose="020B0704020202020204" pitchFamily="34" charset="0"/>
              </a:defRPr>
            </a:lvl7pPr>
            <a:lvl8pPr marL="1371600" algn="l" rtl="0" eaLnBrk="1" fontAlgn="base" hangingPunct="1">
              <a:spcBef>
                <a:spcPct val="0"/>
              </a:spcBef>
              <a:spcAft>
                <a:spcPct val="0"/>
              </a:spcAft>
              <a:defRPr sz="2400">
                <a:solidFill>
                  <a:schemeClr val="tx1"/>
                </a:solidFill>
                <a:latin typeface="Arial Bold" panose="020B0704020202020204" pitchFamily="34" charset="0"/>
              </a:defRPr>
            </a:lvl8pPr>
            <a:lvl9pPr marL="1828800" algn="l" rtl="0" eaLnBrk="1" fontAlgn="base" hangingPunct="1">
              <a:spcBef>
                <a:spcPct val="0"/>
              </a:spcBef>
              <a:spcAft>
                <a:spcPct val="0"/>
              </a:spcAft>
              <a:defRPr sz="2400">
                <a:solidFill>
                  <a:schemeClr val="tx1"/>
                </a:solidFill>
                <a:latin typeface="Arial Bold" panose="020B0704020202020204" pitchFamily="34" charset="0"/>
              </a:defRPr>
            </a:lvl9pPr>
          </a:lstStyle>
          <a:p>
            <a:pPr algn="ctr">
              <a:lnSpc>
                <a:spcPct val="90000"/>
              </a:lnSpc>
            </a:pPr>
            <a:r>
              <a:rPr lang="en-US" dirty="0">
                <a:solidFill>
                  <a:schemeClr val="bg1"/>
                </a:solidFill>
                <a:ea typeface="+mj-ea"/>
                <a:cs typeface="+mj-cs"/>
              </a:rPr>
              <a:t>Jennifer Duane</a:t>
            </a:r>
          </a:p>
        </p:txBody>
      </p:sp>
    </p:spTree>
    <p:extLst>
      <p:ext uri="{BB962C8B-B14F-4D97-AF65-F5344CB8AC3E}">
        <p14:creationId xmlns:p14="http://schemas.microsoft.com/office/powerpoint/2010/main" val="2798994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bama Mic Drop&quot; by jennakdesigns | Redbubble">
            <a:extLst>
              <a:ext uri="{FF2B5EF4-FFF2-40B4-BE49-F238E27FC236}">
                <a16:creationId xmlns:a16="http://schemas.microsoft.com/office/drawing/2014/main" id="{055CE2CA-30AB-244F-B0D8-E788B8137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0"/>
            <a:ext cx="73580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2329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bama Mic Drop&quot; by jennakdesigns | Redbubble">
            <a:extLst>
              <a:ext uri="{FF2B5EF4-FFF2-40B4-BE49-F238E27FC236}">
                <a16:creationId xmlns:a16="http://schemas.microsoft.com/office/drawing/2014/main" id="{055CE2CA-30AB-244F-B0D8-E788B8137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0"/>
            <a:ext cx="73580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Frag Grenade | Miscreated Wiki | Fandom">
            <a:extLst>
              <a:ext uri="{FF2B5EF4-FFF2-40B4-BE49-F238E27FC236}">
                <a16:creationId xmlns:a16="http://schemas.microsoft.com/office/drawing/2014/main" id="{C7B8F778-8943-894F-B80B-D6D8ED577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3350"/>
            <a:ext cx="26479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1517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AAAA-08E6-CB43-9C0A-43A16B891D47}"/>
              </a:ext>
            </a:extLst>
          </p:cNvPr>
          <p:cNvSpPr>
            <a:spLocks noGrp="1"/>
          </p:cNvSpPr>
          <p:nvPr>
            <p:ph type="title"/>
          </p:nvPr>
        </p:nvSpPr>
        <p:spPr/>
        <p:txBody>
          <a:bodyPr/>
          <a:lstStyle/>
          <a:p>
            <a:br>
              <a:rPr lang="en-US" dirty="0"/>
            </a:br>
            <a:r>
              <a:rPr lang="en-US" dirty="0"/>
              <a:t>Practical Steps</a:t>
            </a:r>
          </a:p>
        </p:txBody>
      </p:sp>
      <p:sp>
        <p:nvSpPr>
          <p:cNvPr id="3" name="Content Placeholder 2">
            <a:extLst>
              <a:ext uri="{FF2B5EF4-FFF2-40B4-BE49-F238E27FC236}">
                <a16:creationId xmlns:a16="http://schemas.microsoft.com/office/drawing/2014/main" id="{E3863AAA-BF1E-1040-A8EA-EAB39FD3B0F9}"/>
              </a:ext>
            </a:extLst>
          </p:cNvPr>
          <p:cNvSpPr>
            <a:spLocks noGrp="1"/>
          </p:cNvSpPr>
          <p:nvPr>
            <p:ph idx="10"/>
          </p:nvPr>
        </p:nvSpPr>
        <p:spPr/>
        <p:txBody>
          <a:bodyPr/>
          <a:lstStyle/>
          <a:p>
            <a:r>
              <a:rPr lang="en-US" dirty="0">
                <a:solidFill>
                  <a:schemeClr val="bg2">
                    <a:lumMod val="60000"/>
                    <a:lumOff val="40000"/>
                  </a:schemeClr>
                </a:solidFill>
              </a:rPr>
              <a:t>Doctors are unlikely to change</a:t>
            </a:r>
          </a:p>
          <a:p>
            <a:r>
              <a:rPr lang="en-US" dirty="0">
                <a:solidFill>
                  <a:schemeClr val="bg2">
                    <a:lumMod val="60000"/>
                    <a:lumOff val="40000"/>
                  </a:schemeClr>
                </a:solidFill>
              </a:rPr>
              <a:t>Stand up to ACGME and groups that want to waste your time</a:t>
            </a:r>
          </a:p>
          <a:p>
            <a:r>
              <a:rPr lang="en-US" b="1" dirty="0"/>
              <a:t>Be engaged </a:t>
            </a:r>
          </a:p>
        </p:txBody>
      </p:sp>
    </p:spTree>
    <p:extLst>
      <p:ext uri="{BB962C8B-B14F-4D97-AF65-F5344CB8AC3E}">
        <p14:creationId xmlns:p14="http://schemas.microsoft.com/office/powerpoint/2010/main" val="1305765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life coaching">
            <a:extLst>
              <a:ext uri="{FF2B5EF4-FFF2-40B4-BE49-F238E27FC236}">
                <a16:creationId xmlns:a16="http://schemas.microsoft.com/office/drawing/2014/main" id="{24D4DB73-19D8-AE44-A7B9-A47AD8662441}"/>
              </a:ext>
            </a:extLst>
          </p:cNvPr>
          <p:cNvPicPr>
            <a:picLocks noGrp="1" noChangeAspect="1" noChangeArrowheads="1"/>
          </p:cNvPicPr>
          <p:nvPr>
            <p:ph idx="10"/>
          </p:nvPr>
        </p:nvPicPr>
        <p:blipFill rotWithShape="1">
          <a:blip r:embed="rId2">
            <a:extLst>
              <a:ext uri="{28A0092B-C50C-407E-A947-70E740481C1C}">
                <a14:useLocalDpi xmlns:a14="http://schemas.microsoft.com/office/drawing/2010/main" val="0"/>
              </a:ext>
            </a:extLst>
          </a:blip>
          <a:srcRect b="8924"/>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1620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F830AB3F-A350-E044-9CA7-A23BCD32181A}"/>
              </a:ext>
            </a:extLst>
          </p:cNvPr>
          <p:cNvPicPr>
            <a:picLocks noGrp="1" noChangeAspect="1"/>
          </p:cNvPicPr>
          <p:nvPr>
            <p:ph idx="10"/>
          </p:nvPr>
        </p:nvPicPr>
        <p:blipFill rotWithShape="1">
          <a:blip r:embed="rId2">
            <a:extLst>
              <a:ext uri="{28A0092B-C50C-407E-A947-70E740481C1C}">
                <a14:useLocalDpi xmlns:a14="http://schemas.microsoft.com/office/drawing/2010/main" val="0"/>
              </a:ext>
            </a:extLst>
          </a:blip>
          <a:srcRect t="25014"/>
          <a:stretch/>
        </p:blipFill>
        <p:spPr>
          <a:xfrm rot="10800000">
            <a:off x="-6985" y="961"/>
            <a:ext cx="9143980" cy="5142539"/>
          </a:xfrm>
          <a:prstGeom prst="rect">
            <a:avLst/>
          </a:prstGeom>
        </p:spPr>
      </p:pic>
    </p:spTree>
    <p:extLst>
      <p:ext uri="{BB962C8B-B14F-4D97-AF65-F5344CB8AC3E}">
        <p14:creationId xmlns:p14="http://schemas.microsoft.com/office/powerpoint/2010/main" val="16820848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2770" name="Picture 2" descr="Agilent Technologies Blog Water: Our Precious Resource">
            <a:extLst>
              <a:ext uri="{FF2B5EF4-FFF2-40B4-BE49-F238E27FC236}">
                <a16:creationId xmlns:a16="http://schemas.microsoft.com/office/drawing/2014/main" id="{30124569-416E-6E47-A73E-E95D1E73E35E}"/>
              </a:ext>
            </a:extLst>
          </p:cNvPr>
          <p:cNvPicPr>
            <a:picLocks noGrp="1" noChangeAspect="1" noChangeArrowheads="1"/>
          </p:cNvPicPr>
          <p:nvPr>
            <p:ph idx="10"/>
          </p:nvPr>
        </p:nvPicPr>
        <p:blipFill rotWithShape="1">
          <a:blip r:embed="rId2">
            <a:extLst>
              <a:ext uri="{28A0092B-C50C-407E-A947-70E740481C1C}">
                <a14:useLocalDpi xmlns:a14="http://schemas.microsoft.com/office/drawing/2010/main" val="0"/>
              </a:ext>
            </a:extLst>
          </a:blip>
          <a:srcRect t="30954" b="12806"/>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6069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6A3C-923A-844E-B025-48DDF5D992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054BF3-B703-8D42-9188-235D52A1A827}"/>
              </a:ext>
            </a:extLst>
          </p:cNvPr>
          <p:cNvSpPr>
            <a:spLocks noGrp="1"/>
          </p:cNvSpPr>
          <p:nvPr>
            <p:ph idx="10"/>
          </p:nvPr>
        </p:nvSpPr>
        <p:spPr/>
        <p:txBody>
          <a:bodyPr>
            <a:normAutofit/>
          </a:bodyPr>
          <a:lstStyle/>
          <a:p>
            <a:pPr algn="ctr"/>
            <a:r>
              <a:rPr lang="en-US" sz="4800" dirty="0"/>
              <a:t>Thank you</a:t>
            </a:r>
          </a:p>
        </p:txBody>
      </p:sp>
    </p:spTree>
    <p:extLst>
      <p:ext uri="{BB962C8B-B14F-4D97-AF65-F5344CB8AC3E}">
        <p14:creationId xmlns:p14="http://schemas.microsoft.com/office/powerpoint/2010/main" val="3717262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0E00"/>
        </a:solidFill>
        <a:effectLst/>
      </p:bgPr>
    </p:bg>
    <p:spTree>
      <p:nvGrpSpPr>
        <p:cNvPr id="1" name=""/>
        <p:cNvGrpSpPr/>
        <p:nvPr/>
      </p:nvGrpSpPr>
      <p:grpSpPr>
        <a:xfrm>
          <a:off x="0" y="0"/>
          <a:ext cx="0" cy="0"/>
          <a:chOff x="0" y="0"/>
          <a:chExt cx="0" cy="0"/>
        </a:xfrm>
      </p:grpSpPr>
      <p:pic>
        <p:nvPicPr>
          <p:cNvPr id="4" name="Picture 3" descr="A person and person posing for a picture&#10;&#10;Description automatically generated with medium confidence">
            <a:extLst>
              <a:ext uri="{FF2B5EF4-FFF2-40B4-BE49-F238E27FC236}">
                <a16:creationId xmlns:a16="http://schemas.microsoft.com/office/drawing/2014/main" id="{E9F6B221-851B-4645-B5F3-B5E7E1AB752A}"/>
              </a:ext>
            </a:extLst>
          </p:cNvPr>
          <p:cNvPicPr>
            <a:picLocks noChangeAspect="1"/>
          </p:cNvPicPr>
          <p:nvPr/>
        </p:nvPicPr>
        <p:blipFill rotWithShape="1">
          <a:blip r:embed="rId2">
            <a:extLst>
              <a:ext uri="{28A0092B-C50C-407E-A947-70E740481C1C}">
                <a14:useLocalDpi xmlns:a14="http://schemas.microsoft.com/office/drawing/2010/main" val="0"/>
              </a:ext>
            </a:extLst>
          </a:blip>
          <a:srcRect l="51975" t="15525"/>
          <a:stretch/>
        </p:blipFill>
        <p:spPr>
          <a:xfrm rot="1294586">
            <a:off x="2701855" y="-310342"/>
            <a:ext cx="5256607" cy="6164238"/>
          </a:xfrm>
          <a:prstGeom prst="rect">
            <a:avLst/>
          </a:prstGeom>
        </p:spPr>
      </p:pic>
      <p:sp>
        <p:nvSpPr>
          <p:cNvPr id="5" name="Rectangle 4">
            <a:extLst>
              <a:ext uri="{FF2B5EF4-FFF2-40B4-BE49-F238E27FC236}">
                <a16:creationId xmlns:a16="http://schemas.microsoft.com/office/drawing/2014/main" id="{D7052BEB-205B-EF49-8084-85599202AA7E}"/>
              </a:ext>
            </a:extLst>
          </p:cNvPr>
          <p:cNvSpPr/>
          <p:nvPr/>
        </p:nvSpPr>
        <p:spPr bwMode="auto">
          <a:xfrm>
            <a:off x="1676400" y="2800350"/>
            <a:ext cx="990600" cy="2343150"/>
          </a:xfrm>
          <a:prstGeom prst="rect">
            <a:avLst/>
          </a:prstGeom>
          <a:solidFill>
            <a:srgbClr val="200E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6" name="Rectangle 5">
            <a:extLst>
              <a:ext uri="{FF2B5EF4-FFF2-40B4-BE49-F238E27FC236}">
                <a16:creationId xmlns:a16="http://schemas.microsoft.com/office/drawing/2014/main" id="{B6EDF0C3-69AE-994B-83BB-F6D1045849B0}"/>
              </a:ext>
            </a:extLst>
          </p:cNvPr>
          <p:cNvSpPr/>
          <p:nvPr/>
        </p:nvSpPr>
        <p:spPr bwMode="auto">
          <a:xfrm>
            <a:off x="7356230" y="209550"/>
            <a:ext cx="1551486" cy="4781550"/>
          </a:xfrm>
          <a:prstGeom prst="rect">
            <a:avLst/>
          </a:prstGeom>
          <a:solidFill>
            <a:srgbClr val="200E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7" name="Rectangle 6">
            <a:extLst>
              <a:ext uri="{FF2B5EF4-FFF2-40B4-BE49-F238E27FC236}">
                <a16:creationId xmlns:a16="http://schemas.microsoft.com/office/drawing/2014/main" id="{69D1CA27-6576-1844-B1D9-88517E6C224F}"/>
              </a:ext>
            </a:extLst>
          </p:cNvPr>
          <p:cNvSpPr/>
          <p:nvPr/>
        </p:nvSpPr>
        <p:spPr bwMode="auto">
          <a:xfrm rot="19684756">
            <a:off x="6938004" y="1018161"/>
            <a:ext cx="1551486" cy="4781550"/>
          </a:xfrm>
          <a:prstGeom prst="rect">
            <a:avLst/>
          </a:prstGeom>
          <a:solidFill>
            <a:srgbClr val="200E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8" name="Rectangle 7">
            <a:extLst>
              <a:ext uri="{FF2B5EF4-FFF2-40B4-BE49-F238E27FC236}">
                <a16:creationId xmlns:a16="http://schemas.microsoft.com/office/drawing/2014/main" id="{B3D5D224-8483-9444-987D-34C1EF54DEDE}"/>
              </a:ext>
            </a:extLst>
          </p:cNvPr>
          <p:cNvSpPr/>
          <p:nvPr/>
        </p:nvSpPr>
        <p:spPr bwMode="auto">
          <a:xfrm rot="19879804">
            <a:off x="6474033" y="-999600"/>
            <a:ext cx="2238144" cy="6407488"/>
          </a:xfrm>
          <a:prstGeom prst="rect">
            <a:avLst/>
          </a:prstGeom>
          <a:solidFill>
            <a:srgbClr val="200E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9" name="Rectangle 8">
            <a:extLst>
              <a:ext uri="{FF2B5EF4-FFF2-40B4-BE49-F238E27FC236}">
                <a16:creationId xmlns:a16="http://schemas.microsoft.com/office/drawing/2014/main" id="{766B8370-F5EC-2F45-84F1-3CE23637AF07}"/>
              </a:ext>
            </a:extLst>
          </p:cNvPr>
          <p:cNvSpPr/>
          <p:nvPr/>
        </p:nvSpPr>
        <p:spPr bwMode="auto">
          <a:xfrm rot="16809205">
            <a:off x="4412628" y="-2756677"/>
            <a:ext cx="1551486" cy="4781550"/>
          </a:xfrm>
          <a:prstGeom prst="rect">
            <a:avLst/>
          </a:prstGeom>
          <a:solidFill>
            <a:srgbClr val="200E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0" name="Title 1">
            <a:extLst>
              <a:ext uri="{FF2B5EF4-FFF2-40B4-BE49-F238E27FC236}">
                <a16:creationId xmlns:a16="http://schemas.microsoft.com/office/drawing/2014/main" id="{7ED1D5DA-5067-1244-9180-16299F4A588D}"/>
              </a:ext>
            </a:extLst>
          </p:cNvPr>
          <p:cNvSpPr txBox="1">
            <a:spLocks/>
          </p:cNvSpPr>
          <p:nvPr/>
        </p:nvSpPr>
        <p:spPr>
          <a:xfrm>
            <a:off x="480060" y="1555772"/>
            <a:ext cx="2064265" cy="2031956"/>
          </a:xfrm>
          <a:prstGeom prst="ellipse">
            <a:avLst/>
          </a:prstGeom>
          <a:solidFill>
            <a:schemeClr val="accent3">
              <a:lumMod val="75000"/>
            </a:schemeClr>
          </a:solidFill>
          <a:ln w="174625" cmpd="thinThick">
            <a:solidFill>
              <a:schemeClr val="accent3">
                <a:lumMod val="50000"/>
              </a:schemeClr>
            </a:solidFill>
          </a:ln>
        </p:spPr>
        <p:txBody>
          <a:bodyPr vert="horz" lIns="91440" tIns="45720" rIns="91440" bIns="45720" rtlCol="0" anchor="ctr">
            <a:normAutofit/>
          </a:bodyPr>
          <a:lstStyle>
            <a:lvl1pPr algn="l" rtl="0" eaLnBrk="1" fontAlgn="base" hangingPunct="1">
              <a:spcBef>
                <a:spcPct val="0"/>
              </a:spcBef>
              <a:spcAft>
                <a:spcPct val="0"/>
              </a:spcAft>
              <a:defRPr sz="2400" kern="1200">
                <a:solidFill>
                  <a:schemeClr val="accent2">
                    <a:lumMod val="50000"/>
                  </a:schemeClr>
                </a:solidFill>
                <a:latin typeface="+mj-lt"/>
                <a:ea typeface="MS PGothic" panose="020B0600070205080204" pitchFamily="34" charset="-128"/>
                <a:cs typeface="ＭＳ Ｐゴシック" charset="0"/>
              </a:defRPr>
            </a:lvl1pPr>
            <a:lvl2pPr algn="l" rtl="0" eaLnBrk="1" fontAlgn="base" hangingPunct="1">
              <a:spcBef>
                <a:spcPct val="0"/>
              </a:spcBef>
              <a:spcAft>
                <a:spcPct val="0"/>
              </a:spcAft>
              <a:defRPr sz="2400">
                <a:solidFill>
                  <a:srgbClr val="FFFFFF"/>
                </a:solidFill>
                <a:latin typeface="Arial Bold" panose="020B0704020202020204" pitchFamily="34" charset="0"/>
                <a:ea typeface="MS PGothic" panose="020B0600070205080204" pitchFamily="34" charset="-128"/>
                <a:cs typeface="ＭＳ Ｐゴシック" charset="0"/>
              </a:defRPr>
            </a:lvl2pPr>
            <a:lvl3pPr algn="l" rtl="0" eaLnBrk="1" fontAlgn="base" hangingPunct="1">
              <a:spcBef>
                <a:spcPct val="0"/>
              </a:spcBef>
              <a:spcAft>
                <a:spcPct val="0"/>
              </a:spcAft>
              <a:defRPr sz="2400">
                <a:solidFill>
                  <a:srgbClr val="FFFFFF"/>
                </a:solidFill>
                <a:latin typeface="Arial Bold" panose="020B0704020202020204" pitchFamily="34" charset="0"/>
                <a:ea typeface="MS PGothic" panose="020B0600070205080204" pitchFamily="34" charset="-128"/>
                <a:cs typeface="ＭＳ Ｐゴシック" charset="0"/>
              </a:defRPr>
            </a:lvl3pPr>
            <a:lvl4pPr algn="l" rtl="0" eaLnBrk="1" fontAlgn="base" hangingPunct="1">
              <a:spcBef>
                <a:spcPct val="0"/>
              </a:spcBef>
              <a:spcAft>
                <a:spcPct val="0"/>
              </a:spcAft>
              <a:defRPr sz="2400">
                <a:solidFill>
                  <a:srgbClr val="FFFFFF"/>
                </a:solidFill>
                <a:latin typeface="Arial Bold" panose="020B0704020202020204" pitchFamily="34" charset="0"/>
                <a:ea typeface="MS PGothic" panose="020B0600070205080204" pitchFamily="34" charset="-128"/>
                <a:cs typeface="ＭＳ Ｐゴシック" charset="0"/>
              </a:defRPr>
            </a:lvl4pPr>
            <a:lvl5pPr algn="l" rtl="0" eaLnBrk="1" fontAlgn="base" hangingPunct="1">
              <a:spcBef>
                <a:spcPct val="0"/>
              </a:spcBef>
              <a:spcAft>
                <a:spcPct val="0"/>
              </a:spcAft>
              <a:defRPr sz="2400">
                <a:solidFill>
                  <a:srgbClr val="FFFFFF"/>
                </a:solidFill>
                <a:latin typeface="Arial Bold" panose="020B0704020202020204" pitchFamily="34" charset="0"/>
                <a:ea typeface="MS PGothic" panose="020B0600070205080204" pitchFamily="34" charset="-128"/>
                <a:cs typeface="ＭＳ Ｐゴシック" charset="0"/>
              </a:defRPr>
            </a:lvl5pPr>
            <a:lvl6pPr marL="457200" algn="l" rtl="0" eaLnBrk="1" fontAlgn="base" hangingPunct="1">
              <a:spcBef>
                <a:spcPct val="0"/>
              </a:spcBef>
              <a:spcAft>
                <a:spcPct val="0"/>
              </a:spcAft>
              <a:defRPr sz="2400">
                <a:solidFill>
                  <a:schemeClr val="tx1"/>
                </a:solidFill>
                <a:latin typeface="Arial Bold" panose="020B0704020202020204" pitchFamily="34" charset="0"/>
              </a:defRPr>
            </a:lvl6pPr>
            <a:lvl7pPr marL="914400" algn="l" rtl="0" eaLnBrk="1" fontAlgn="base" hangingPunct="1">
              <a:spcBef>
                <a:spcPct val="0"/>
              </a:spcBef>
              <a:spcAft>
                <a:spcPct val="0"/>
              </a:spcAft>
              <a:defRPr sz="2400">
                <a:solidFill>
                  <a:schemeClr val="tx1"/>
                </a:solidFill>
                <a:latin typeface="Arial Bold" panose="020B0704020202020204" pitchFamily="34" charset="0"/>
              </a:defRPr>
            </a:lvl7pPr>
            <a:lvl8pPr marL="1371600" algn="l" rtl="0" eaLnBrk="1" fontAlgn="base" hangingPunct="1">
              <a:spcBef>
                <a:spcPct val="0"/>
              </a:spcBef>
              <a:spcAft>
                <a:spcPct val="0"/>
              </a:spcAft>
              <a:defRPr sz="2400">
                <a:solidFill>
                  <a:schemeClr val="tx1"/>
                </a:solidFill>
                <a:latin typeface="Arial Bold" panose="020B0704020202020204" pitchFamily="34" charset="0"/>
              </a:defRPr>
            </a:lvl8pPr>
            <a:lvl9pPr marL="1828800" algn="l" rtl="0" eaLnBrk="1" fontAlgn="base" hangingPunct="1">
              <a:spcBef>
                <a:spcPct val="0"/>
              </a:spcBef>
              <a:spcAft>
                <a:spcPct val="0"/>
              </a:spcAft>
              <a:defRPr sz="2400">
                <a:solidFill>
                  <a:schemeClr val="tx1"/>
                </a:solidFill>
                <a:latin typeface="Arial Bold" panose="020B0704020202020204" pitchFamily="34" charset="0"/>
              </a:defRPr>
            </a:lvl9pPr>
          </a:lstStyle>
          <a:p>
            <a:pPr algn="ctr">
              <a:lnSpc>
                <a:spcPct val="90000"/>
              </a:lnSpc>
            </a:pPr>
            <a:r>
              <a:rPr lang="en-US" sz="2800" b="1">
                <a:solidFill>
                  <a:srgbClr val="200E00"/>
                </a:solidFill>
                <a:ea typeface="+mj-ea"/>
                <a:cs typeface="+mj-cs"/>
              </a:rPr>
              <a:t>Kaitlin Duffy</a:t>
            </a:r>
          </a:p>
        </p:txBody>
      </p:sp>
      <p:sp>
        <p:nvSpPr>
          <p:cNvPr id="11" name="Rectangle 10">
            <a:extLst>
              <a:ext uri="{FF2B5EF4-FFF2-40B4-BE49-F238E27FC236}">
                <a16:creationId xmlns:a16="http://schemas.microsoft.com/office/drawing/2014/main" id="{A0C8DB04-5BC8-E241-9AB2-C8C8884A3E9A}"/>
              </a:ext>
            </a:extLst>
          </p:cNvPr>
          <p:cNvSpPr/>
          <p:nvPr/>
        </p:nvSpPr>
        <p:spPr bwMode="auto">
          <a:xfrm rot="19879804">
            <a:off x="6386370" y="-916805"/>
            <a:ext cx="2238144" cy="6407488"/>
          </a:xfrm>
          <a:prstGeom prst="rect">
            <a:avLst/>
          </a:prstGeom>
          <a:solidFill>
            <a:srgbClr val="200E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2" name="Rectangle 11">
            <a:extLst>
              <a:ext uri="{FF2B5EF4-FFF2-40B4-BE49-F238E27FC236}">
                <a16:creationId xmlns:a16="http://schemas.microsoft.com/office/drawing/2014/main" id="{E3235486-75A2-9F45-993E-11FFE115467C}"/>
              </a:ext>
            </a:extLst>
          </p:cNvPr>
          <p:cNvSpPr/>
          <p:nvPr/>
        </p:nvSpPr>
        <p:spPr bwMode="auto">
          <a:xfrm rot="12512728">
            <a:off x="2800745" y="-2706851"/>
            <a:ext cx="1551486" cy="4781550"/>
          </a:xfrm>
          <a:prstGeom prst="rect">
            <a:avLst/>
          </a:prstGeom>
          <a:solidFill>
            <a:srgbClr val="200E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
        <p:nvSpPr>
          <p:cNvPr id="13" name="Rectangle 12">
            <a:extLst>
              <a:ext uri="{FF2B5EF4-FFF2-40B4-BE49-F238E27FC236}">
                <a16:creationId xmlns:a16="http://schemas.microsoft.com/office/drawing/2014/main" id="{93163D1D-12CC-244D-BCBE-93AD50BC6534}"/>
              </a:ext>
            </a:extLst>
          </p:cNvPr>
          <p:cNvSpPr/>
          <p:nvPr/>
        </p:nvSpPr>
        <p:spPr bwMode="auto">
          <a:xfrm rot="21132545">
            <a:off x="5673677" y="551443"/>
            <a:ext cx="729797" cy="2055355"/>
          </a:xfrm>
          <a:prstGeom prst="rect">
            <a:avLst/>
          </a:prstGeom>
          <a:solidFill>
            <a:srgbClr val="200E00"/>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395418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2530" name="Picture 2" descr="How to Send Professional Thank You Notes - Cornerstone Coworking">
            <a:extLst>
              <a:ext uri="{FF2B5EF4-FFF2-40B4-BE49-F238E27FC236}">
                <a16:creationId xmlns:a16="http://schemas.microsoft.com/office/drawing/2014/main" id="{30FE2631-718D-214C-B639-198420DF30FC}"/>
              </a:ext>
            </a:extLst>
          </p:cNvPr>
          <p:cNvPicPr>
            <a:picLocks noGrp="1" noChangeAspect="1" noChangeArrowheads="1"/>
          </p:cNvPicPr>
          <p:nvPr>
            <p:ph idx="10"/>
          </p:nvPr>
        </p:nvPicPr>
        <p:blipFill rotWithShape="1">
          <a:blip r:embed="rId2">
            <a:extLst>
              <a:ext uri="{28A0092B-C50C-407E-A947-70E740481C1C}">
                <a14:useLocalDpi xmlns:a14="http://schemas.microsoft.com/office/drawing/2010/main" val="0"/>
              </a:ext>
            </a:extLst>
          </a:blip>
          <a:srcRect t="8213" b="6898"/>
          <a:stretch/>
        </p:blipFill>
        <p:spPr bwMode="auto">
          <a:xfrm>
            <a:off x="20" y="961"/>
            <a:ext cx="9143980" cy="514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357791"/>
      </p:ext>
    </p:extLst>
  </p:cSld>
  <p:clrMapOvr>
    <a:masterClrMapping/>
  </p:clrMapOvr>
</p:sld>
</file>

<file path=ppt/theme/theme1.xml><?xml version="1.0" encoding="utf-8"?>
<a:theme xmlns:a="http://schemas.openxmlformats.org/drawingml/2006/main" name="ASSH_AM16_PPT">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ntury Gothic-Palatino Lino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1515</TotalTime>
  <Words>700</Words>
  <Application>Microsoft Office PowerPoint</Application>
  <PresentationFormat>On-screen Show (16:9)</PresentationFormat>
  <Paragraphs>183</Paragraphs>
  <Slides>76</Slides>
  <Notes>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76</vt:i4>
      </vt:variant>
    </vt:vector>
  </HeadingPairs>
  <TitlesOfParts>
    <vt:vector size="89" baseType="lpstr">
      <vt:lpstr>Arial Unicode MS</vt:lpstr>
      <vt:lpstr>ＭＳ Ｐゴシック</vt:lpstr>
      <vt:lpstr>ＭＳ Ｐゴシック</vt:lpstr>
      <vt:lpstr>Arial</vt:lpstr>
      <vt:lpstr>Arial Bold</vt:lpstr>
      <vt:lpstr>Ayuthaya</vt:lpstr>
      <vt:lpstr>Bodoni 72 Book</vt:lpstr>
      <vt:lpstr>Calibri</vt:lpstr>
      <vt:lpstr>Century Gothic</vt:lpstr>
      <vt:lpstr>Palatino Linotype</vt:lpstr>
      <vt:lpstr>Times</vt:lpstr>
      <vt:lpstr>Times New Roman</vt:lpstr>
      <vt:lpstr>ASSH_AM16_PPT</vt:lpstr>
      <vt:lpstr>You Are Fatigued, But You Are Powerful Understanding Burnout  Among Residency Coordinators</vt:lpstr>
      <vt:lpstr>Disclosures</vt:lpstr>
      <vt:lpstr>My Real Disclosure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Numbers</vt:lpstr>
      <vt:lpstr>Averages: A Snapshot of You!</vt:lpstr>
      <vt:lpstr>PowerPoint Presentation</vt:lpstr>
      <vt:lpstr>PowerPoint Presentation</vt:lpstr>
      <vt:lpstr>PowerPoint Presentation</vt:lpstr>
      <vt:lpstr>PowerPoint Presentation</vt:lpstr>
      <vt:lpstr>PowerPoint Presentation</vt:lpstr>
      <vt:lpstr>Scoring For Each Dimension</vt:lpstr>
      <vt:lpstr>PowerPoint Presentation</vt:lpstr>
      <vt:lpstr>53% Exhausted 4% Very Exhausted</vt:lpstr>
      <vt:lpstr>39% Cynical 2% Very Cynical</vt:lpstr>
      <vt:lpstr>98% Effective 45% Very Effective</vt:lpstr>
      <vt:lpstr>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Years Experience vs. Exhaustion</vt:lpstr>
      <vt:lpstr>Years Experience vs. Exhaustion</vt:lpstr>
      <vt:lpstr>PowerPoint Presentation</vt:lpstr>
      <vt:lpstr>Years Experience vs. Cynicism</vt:lpstr>
      <vt:lpstr>Years Experience vs. Cynicism</vt:lpstr>
      <vt:lpstr>Years Experience vs. Cynicism</vt:lpstr>
      <vt:lpstr>Years Experience vs. Personal Effectiveness</vt:lpstr>
      <vt:lpstr>Years Experience vs. Personal Effectiveness</vt:lpstr>
      <vt:lpstr>You Are….</vt:lpstr>
      <vt:lpstr>PowerPoint Presentation</vt:lpstr>
      <vt:lpstr> Practical Steps</vt:lpstr>
      <vt:lpstr> Practical Steps</vt:lpstr>
      <vt:lpstr>PowerPoint Presentation</vt:lpstr>
      <vt:lpstr>PowerPoint Presentation</vt:lpstr>
      <vt:lpstr> Practical Steps</vt:lpstr>
      <vt:lpstr>PowerPoint Presentation</vt:lpstr>
      <vt:lpstr>PowerPoint Presentation</vt:lpstr>
      <vt:lpstr> Practical Steps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Diversity And Inclusion In Orthopaedic Surgery From Medical School To Practice</dc:title>
  <dc:creator>Dyer, George Sinclair Mitchell,M.D.</dc:creator>
  <cp:lastModifiedBy>Rental End User</cp:lastModifiedBy>
  <cp:revision>61</cp:revision>
  <dcterms:created xsi:type="dcterms:W3CDTF">2021-04-17T13:29:18Z</dcterms:created>
  <dcterms:modified xsi:type="dcterms:W3CDTF">2022-03-23T12:53:27Z</dcterms:modified>
</cp:coreProperties>
</file>